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5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/>
              <a:t>Brandos egzaminų pasirinkimas, laikymas,išlaikymas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Pasirinko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1200000"/>
              </a:lightRig>
            </a:scene3d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Lapas1!$A$2:$A$12</c:f>
              <c:strCache>
                <c:ptCount val="11"/>
                <c:pt idx="0">
                  <c:v>Matematika</c:v>
                </c:pt>
                <c:pt idx="1">
                  <c:v>Anglų</c:v>
                </c:pt>
                <c:pt idx="2">
                  <c:v>Rusų</c:v>
                </c:pt>
                <c:pt idx="3">
                  <c:v>Istorija</c:v>
                </c:pt>
                <c:pt idx="4">
                  <c:v>Geografija</c:v>
                </c:pt>
                <c:pt idx="5">
                  <c:v>Biologija</c:v>
                </c:pt>
                <c:pt idx="6">
                  <c:v>Chemija</c:v>
                </c:pt>
                <c:pt idx="7">
                  <c:v>Fizika</c:v>
                </c:pt>
                <c:pt idx="8">
                  <c:v>Lietuvių</c:v>
                </c:pt>
                <c:pt idx="9">
                  <c:v>Inf.techn.</c:v>
                </c:pt>
                <c:pt idx="10">
                  <c:v>Prancūzų</c:v>
                </c:pt>
              </c:strCache>
            </c:strRef>
          </c:cat>
          <c:val>
            <c:numRef>
              <c:f>Lapas1!$B$2:$B$12</c:f>
              <c:numCache>
                <c:formatCode>General</c:formatCode>
                <c:ptCount val="11"/>
                <c:pt idx="0">
                  <c:v>117</c:v>
                </c:pt>
                <c:pt idx="1">
                  <c:v>128</c:v>
                </c:pt>
                <c:pt idx="2">
                  <c:v>25</c:v>
                </c:pt>
                <c:pt idx="3">
                  <c:v>50</c:v>
                </c:pt>
                <c:pt idx="4">
                  <c:v>38</c:v>
                </c:pt>
                <c:pt idx="5">
                  <c:v>35</c:v>
                </c:pt>
                <c:pt idx="6">
                  <c:v>6</c:v>
                </c:pt>
                <c:pt idx="7">
                  <c:v>17</c:v>
                </c:pt>
                <c:pt idx="8">
                  <c:v>126</c:v>
                </c:pt>
                <c:pt idx="9">
                  <c:v>34</c:v>
                </c:pt>
                <c:pt idx="10">
                  <c:v>1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Išlaikė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1200000"/>
              </a:lightRig>
            </a:scene3d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Lapas1!$A$2:$A$12</c:f>
              <c:strCache>
                <c:ptCount val="11"/>
                <c:pt idx="0">
                  <c:v>Matematika</c:v>
                </c:pt>
                <c:pt idx="1">
                  <c:v>Anglų</c:v>
                </c:pt>
                <c:pt idx="2">
                  <c:v>Rusų</c:v>
                </c:pt>
                <c:pt idx="3">
                  <c:v>Istorija</c:v>
                </c:pt>
                <c:pt idx="4">
                  <c:v>Geografija</c:v>
                </c:pt>
                <c:pt idx="5">
                  <c:v>Biologija</c:v>
                </c:pt>
                <c:pt idx="6">
                  <c:v>Chemija</c:v>
                </c:pt>
                <c:pt idx="7">
                  <c:v>Fizika</c:v>
                </c:pt>
                <c:pt idx="8">
                  <c:v>Lietuvių</c:v>
                </c:pt>
                <c:pt idx="9">
                  <c:v>Inf.techn.</c:v>
                </c:pt>
                <c:pt idx="10">
                  <c:v>Prancūzų</c:v>
                </c:pt>
              </c:strCache>
            </c:strRef>
          </c:cat>
          <c:val>
            <c:numRef>
              <c:f>Lapas1!$C$2:$C$12</c:f>
              <c:numCache>
                <c:formatCode>General</c:formatCode>
                <c:ptCount val="11"/>
                <c:pt idx="0">
                  <c:v>94</c:v>
                </c:pt>
                <c:pt idx="1">
                  <c:v>126</c:v>
                </c:pt>
                <c:pt idx="2">
                  <c:v>22</c:v>
                </c:pt>
                <c:pt idx="3">
                  <c:v>45</c:v>
                </c:pt>
                <c:pt idx="4">
                  <c:v>36</c:v>
                </c:pt>
                <c:pt idx="5">
                  <c:v>30</c:v>
                </c:pt>
                <c:pt idx="6">
                  <c:v>3</c:v>
                </c:pt>
                <c:pt idx="7">
                  <c:v>14</c:v>
                </c:pt>
                <c:pt idx="8">
                  <c:v>117</c:v>
                </c:pt>
                <c:pt idx="9">
                  <c:v>29</c:v>
                </c:pt>
                <c:pt idx="10">
                  <c:v>1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Neišlaikė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1200000"/>
              </a:lightRig>
            </a:scene3d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Lapas1!$A$2:$A$12</c:f>
              <c:strCache>
                <c:ptCount val="11"/>
                <c:pt idx="0">
                  <c:v>Matematika</c:v>
                </c:pt>
                <c:pt idx="1">
                  <c:v>Anglų</c:v>
                </c:pt>
                <c:pt idx="2">
                  <c:v>Rusų</c:v>
                </c:pt>
                <c:pt idx="3">
                  <c:v>Istorija</c:v>
                </c:pt>
                <c:pt idx="4">
                  <c:v>Geografija</c:v>
                </c:pt>
                <c:pt idx="5">
                  <c:v>Biologija</c:v>
                </c:pt>
                <c:pt idx="6">
                  <c:v>Chemija</c:v>
                </c:pt>
                <c:pt idx="7">
                  <c:v>Fizika</c:v>
                </c:pt>
                <c:pt idx="8">
                  <c:v>Lietuvių</c:v>
                </c:pt>
                <c:pt idx="9">
                  <c:v>Inf.techn.</c:v>
                </c:pt>
                <c:pt idx="10">
                  <c:v>Prancūzų</c:v>
                </c:pt>
              </c:strCache>
            </c:strRef>
          </c:cat>
          <c:val>
            <c:numRef>
              <c:f>Lapas1!$D$2:$D$12</c:f>
              <c:numCache>
                <c:formatCode>General</c:formatCode>
                <c:ptCount val="11"/>
                <c:pt idx="0">
                  <c:v>20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0</c:v>
                </c:pt>
                <c:pt idx="8">
                  <c:v>9</c:v>
                </c:pt>
                <c:pt idx="9">
                  <c:v>2</c:v>
                </c:pt>
                <c:pt idx="10">
                  <c:v>0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Neatvyko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1200000"/>
              </a:lightRig>
            </a:scene3d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Lapas1!$A$2:$A$12</c:f>
              <c:strCache>
                <c:ptCount val="11"/>
                <c:pt idx="0">
                  <c:v>Matematika</c:v>
                </c:pt>
                <c:pt idx="1">
                  <c:v>Anglų</c:v>
                </c:pt>
                <c:pt idx="2">
                  <c:v>Rusų</c:v>
                </c:pt>
                <c:pt idx="3">
                  <c:v>Istorija</c:v>
                </c:pt>
                <c:pt idx="4">
                  <c:v>Geografija</c:v>
                </c:pt>
                <c:pt idx="5">
                  <c:v>Biologija</c:v>
                </c:pt>
                <c:pt idx="6">
                  <c:v>Chemija</c:v>
                </c:pt>
                <c:pt idx="7">
                  <c:v>Fizika</c:v>
                </c:pt>
                <c:pt idx="8">
                  <c:v>Lietuvių</c:v>
                </c:pt>
                <c:pt idx="9">
                  <c:v>Inf.techn.</c:v>
                </c:pt>
                <c:pt idx="10">
                  <c:v>Prancūzų</c:v>
                </c:pt>
              </c:strCache>
            </c:strRef>
          </c:cat>
          <c:val>
            <c:numRef>
              <c:f>Lapas1!$E$2:$E$12</c:f>
              <c:numCache>
                <c:formatCode>General</c:formatCode>
                <c:ptCount val="11"/>
                <c:pt idx="0">
                  <c:v>0</c:v>
                </c:pt>
                <c:pt idx="1">
                  <c:v>2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4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48441920"/>
        <c:axId val="348439568"/>
        <c:axId val="0"/>
      </c:bar3DChart>
      <c:catAx>
        <c:axId val="348441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48439568"/>
        <c:crosses val="autoZero"/>
        <c:auto val="1"/>
        <c:lblAlgn val="ctr"/>
        <c:lblOffset val="100"/>
        <c:noMultiLvlLbl val="0"/>
      </c:catAx>
      <c:valAx>
        <c:axId val="348439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48441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/>
              <a:t>Brandos egzaminų rezultatai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16--35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1200000"/>
              </a:lightRig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Lapas1!$A$2:$A$12</c:f>
              <c:strCache>
                <c:ptCount val="11"/>
                <c:pt idx="0">
                  <c:v>Matematika</c:v>
                </c:pt>
                <c:pt idx="1">
                  <c:v>Anglų</c:v>
                </c:pt>
                <c:pt idx="2">
                  <c:v>Rusų</c:v>
                </c:pt>
                <c:pt idx="3">
                  <c:v>Istorija</c:v>
                </c:pt>
                <c:pt idx="4">
                  <c:v>Geografija</c:v>
                </c:pt>
                <c:pt idx="5">
                  <c:v>Biologija</c:v>
                </c:pt>
                <c:pt idx="6">
                  <c:v>Chemija</c:v>
                </c:pt>
                <c:pt idx="7">
                  <c:v>fizika</c:v>
                </c:pt>
                <c:pt idx="8">
                  <c:v>Lietuvių</c:v>
                </c:pt>
                <c:pt idx="9">
                  <c:v>Inf.tech</c:v>
                </c:pt>
                <c:pt idx="10">
                  <c:v>Prancūzų</c:v>
                </c:pt>
              </c:strCache>
            </c:strRef>
          </c:cat>
          <c:val>
            <c:numRef>
              <c:f>Lapas1!$B$2:$B$12</c:f>
              <c:numCache>
                <c:formatCode>General</c:formatCode>
                <c:ptCount val="11"/>
                <c:pt idx="0">
                  <c:v>67</c:v>
                </c:pt>
                <c:pt idx="1">
                  <c:v>10</c:v>
                </c:pt>
                <c:pt idx="2">
                  <c:v>1</c:v>
                </c:pt>
                <c:pt idx="3">
                  <c:v>25</c:v>
                </c:pt>
                <c:pt idx="4">
                  <c:v>10</c:v>
                </c:pt>
                <c:pt idx="5">
                  <c:v>14</c:v>
                </c:pt>
                <c:pt idx="6">
                  <c:v>2</c:v>
                </c:pt>
                <c:pt idx="7">
                  <c:v>4</c:v>
                </c:pt>
                <c:pt idx="8">
                  <c:v>51</c:v>
                </c:pt>
                <c:pt idx="9">
                  <c:v>20</c:v>
                </c:pt>
                <c:pt idx="10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35-85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1200000"/>
              </a:lightRig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Lapas1!$A$2:$A$12</c:f>
              <c:strCache>
                <c:ptCount val="11"/>
                <c:pt idx="0">
                  <c:v>Matematika</c:v>
                </c:pt>
                <c:pt idx="1">
                  <c:v>Anglų</c:v>
                </c:pt>
                <c:pt idx="2">
                  <c:v>Rusų</c:v>
                </c:pt>
                <c:pt idx="3">
                  <c:v>Istorija</c:v>
                </c:pt>
                <c:pt idx="4">
                  <c:v>Geografija</c:v>
                </c:pt>
                <c:pt idx="5">
                  <c:v>Biologija</c:v>
                </c:pt>
                <c:pt idx="6">
                  <c:v>Chemija</c:v>
                </c:pt>
                <c:pt idx="7">
                  <c:v>fizika</c:v>
                </c:pt>
                <c:pt idx="8">
                  <c:v>Lietuvių</c:v>
                </c:pt>
                <c:pt idx="9">
                  <c:v>Inf.tech</c:v>
                </c:pt>
                <c:pt idx="10">
                  <c:v>Prancūzų</c:v>
                </c:pt>
              </c:strCache>
            </c:strRef>
          </c:cat>
          <c:val>
            <c:numRef>
              <c:f>Lapas1!$C$2:$C$12</c:f>
              <c:numCache>
                <c:formatCode>General</c:formatCode>
                <c:ptCount val="11"/>
                <c:pt idx="0">
                  <c:v>24</c:v>
                </c:pt>
                <c:pt idx="1">
                  <c:v>70</c:v>
                </c:pt>
                <c:pt idx="2">
                  <c:v>11</c:v>
                </c:pt>
                <c:pt idx="3">
                  <c:v>19</c:v>
                </c:pt>
                <c:pt idx="4">
                  <c:v>24</c:v>
                </c:pt>
                <c:pt idx="5">
                  <c:v>15</c:v>
                </c:pt>
                <c:pt idx="6">
                  <c:v>1</c:v>
                </c:pt>
                <c:pt idx="7">
                  <c:v>7</c:v>
                </c:pt>
                <c:pt idx="8">
                  <c:v>60</c:v>
                </c:pt>
                <c:pt idx="9">
                  <c:v>7</c:v>
                </c:pt>
                <c:pt idx="10">
                  <c:v>0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86-100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1200000"/>
              </a:lightRig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Lapas1!$A$2:$A$12</c:f>
              <c:strCache>
                <c:ptCount val="11"/>
                <c:pt idx="0">
                  <c:v>Matematika</c:v>
                </c:pt>
                <c:pt idx="1">
                  <c:v>Anglų</c:v>
                </c:pt>
                <c:pt idx="2">
                  <c:v>Rusų</c:v>
                </c:pt>
                <c:pt idx="3">
                  <c:v>Istorija</c:v>
                </c:pt>
                <c:pt idx="4">
                  <c:v>Geografija</c:v>
                </c:pt>
                <c:pt idx="5">
                  <c:v>Biologija</c:v>
                </c:pt>
                <c:pt idx="6">
                  <c:v>Chemija</c:v>
                </c:pt>
                <c:pt idx="7">
                  <c:v>fizika</c:v>
                </c:pt>
                <c:pt idx="8">
                  <c:v>Lietuvių</c:v>
                </c:pt>
                <c:pt idx="9">
                  <c:v>Inf.tech</c:v>
                </c:pt>
                <c:pt idx="10">
                  <c:v>Prancūzų</c:v>
                </c:pt>
              </c:strCache>
            </c:strRef>
          </c:cat>
          <c:val>
            <c:numRef>
              <c:f>Lapas1!$D$2:$D$12</c:f>
              <c:numCache>
                <c:formatCode>General</c:formatCode>
                <c:ptCount val="11"/>
                <c:pt idx="0">
                  <c:v>3</c:v>
                </c:pt>
                <c:pt idx="1">
                  <c:v>46</c:v>
                </c:pt>
                <c:pt idx="2">
                  <c:v>10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3</c:v>
                </c:pt>
                <c:pt idx="8">
                  <c:v>6</c:v>
                </c:pt>
                <c:pt idx="9">
                  <c:v>2</c:v>
                </c:pt>
                <c:pt idx="10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48436824"/>
        <c:axId val="348437216"/>
      </c:barChart>
      <c:catAx>
        <c:axId val="348436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48437216"/>
        <c:crosses val="autoZero"/>
        <c:auto val="1"/>
        <c:lblAlgn val="ctr"/>
        <c:lblOffset val="100"/>
        <c:noMultiLvlLbl val="0"/>
      </c:catAx>
      <c:valAx>
        <c:axId val="348437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48436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dirty="0" smtClean="0"/>
              <a:t>Rezultatų</a:t>
            </a:r>
            <a:r>
              <a:rPr lang="lt-LT" baseline="0" dirty="0" smtClean="0"/>
              <a:t> palyginimas</a:t>
            </a:r>
            <a:endParaRPr lang="lt-L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gimnazija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Lapas1!$A$2:$A$12</c:f>
              <c:strCache>
                <c:ptCount val="11"/>
                <c:pt idx="0">
                  <c:v>Matematika</c:v>
                </c:pt>
                <c:pt idx="1">
                  <c:v>Anglų k.</c:v>
                </c:pt>
                <c:pt idx="2">
                  <c:v>Rusų k.</c:v>
                </c:pt>
                <c:pt idx="3">
                  <c:v>Istorija</c:v>
                </c:pt>
                <c:pt idx="4">
                  <c:v>Geografija</c:v>
                </c:pt>
                <c:pt idx="5">
                  <c:v>Biologija</c:v>
                </c:pt>
                <c:pt idx="6">
                  <c:v>Chemija</c:v>
                </c:pt>
                <c:pt idx="7">
                  <c:v>Fizika</c:v>
                </c:pt>
                <c:pt idx="8">
                  <c:v>Lietuvių k.</c:v>
                </c:pt>
                <c:pt idx="9">
                  <c:v>Inf.techn.</c:v>
                </c:pt>
                <c:pt idx="10">
                  <c:v>Prancūzų</c:v>
                </c:pt>
              </c:strCache>
            </c:strRef>
          </c:cat>
          <c:val>
            <c:numRef>
              <c:f>Lapas1!$B$2:$B$12</c:f>
              <c:numCache>
                <c:formatCode>General</c:formatCode>
                <c:ptCount val="11"/>
                <c:pt idx="0">
                  <c:v>83</c:v>
                </c:pt>
                <c:pt idx="1">
                  <c:v>100</c:v>
                </c:pt>
                <c:pt idx="2">
                  <c:v>100</c:v>
                </c:pt>
                <c:pt idx="3">
                  <c:v>96</c:v>
                </c:pt>
                <c:pt idx="4">
                  <c:v>100</c:v>
                </c:pt>
                <c:pt idx="5">
                  <c:v>97</c:v>
                </c:pt>
                <c:pt idx="6">
                  <c:v>60</c:v>
                </c:pt>
                <c:pt idx="7">
                  <c:v>100</c:v>
                </c:pt>
                <c:pt idx="8">
                  <c:v>93</c:v>
                </c:pt>
                <c:pt idx="9">
                  <c:v>94</c:v>
                </c:pt>
                <c:pt idx="10">
                  <c:v>100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Vilniaus m.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Lapas1!$A$2:$A$12</c:f>
              <c:strCache>
                <c:ptCount val="11"/>
                <c:pt idx="0">
                  <c:v>Matematika</c:v>
                </c:pt>
                <c:pt idx="1">
                  <c:v>Anglų k.</c:v>
                </c:pt>
                <c:pt idx="2">
                  <c:v>Rusų k.</c:v>
                </c:pt>
                <c:pt idx="3">
                  <c:v>Istorija</c:v>
                </c:pt>
                <c:pt idx="4">
                  <c:v>Geografija</c:v>
                </c:pt>
                <c:pt idx="5">
                  <c:v>Biologija</c:v>
                </c:pt>
                <c:pt idx="6">
                  <c:v>Chemija</c:v>
                </c:pt>
                <c:pt idx="7">
                  <c:v>Fizika</c:v>
                </c:pt>
                <c:pt idx="8">
                  <c:v>Lietuvių k.</c:v>
                </c:pt>
                <c:pt idx="9">
                  <c:v>Inf.techn.</c:v>
                </c:pt>
                <c:pt idx="10">
                  <c:v>Prancūzų</c:v>
                </c:pt>
              </c:strCache>
            </c:strRef>
          </c:cat>
          <c:val>
            <c:numRef>
              <c:f>Lapas1!$C$2:$C$12</c:f>
              <c:numCache>
                <c:formatCode>General</c:formatCode>
                <c:ptCount val="11"/>
                <c:pt idx="0">
                  <c:v>90.64</c:v>
                </c:pt>
                <c:pt idx="1">
                  <c:v>98.58</c:v>
                </c:pt>
                <c:pt idx="2">
                  <c:v>99.6</c:v>
                </c:pt>
                <c:pt idx="3">
                  <c:v>98.3</c:v>
                </c:pt>
                <c:pt idx="4">
                  <c:v>98.33</c:v>
                </c:pt>
                <c:pt idx="5">
                  <c:v>97.89</c:v>
                </c:pt>
                <c:pt idx="6">
                  <c:v>97.38</c:v>
                </c:pt>
                <c:pt idx="7">
                  <c:v>97.01</c:v>
                </c:pt>
                <c:pt idx="8">
                  <c:v>93</c:v>
                </c:pt>
                <c:pt idx="9">
                  <c:v>92.21</c:v>
                </c:pt>
                <c:pt idx="10">
                  <c:v>100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8440744"/>
        <c:axId val="348438784"/>
      </c:barChart>
      <c:catAx>
        <c:axId val="348440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48438784"/>
        <c:crosses val="autoZero"/>
        <c:auto val="1"/>
        <c:lblAlgn val="ctr"/>
        <c:lblOffset val="100"/>
        <c:noMultiLvlLbl val="0"/>
      </c:catAx>
      <c:valAx>
        <c:axId val="348438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48440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Spustelėję redag. ruoš. paantrš.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nė nuotrauka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lpel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aveikslėlis skilty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/>
              <a:t>BRANDOS EGZAMINŲ ANALIZĖ 2023 m.</a:t>
            </a:r>
            <a:endParaRPr lang="lt-LT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 smtClean="0"/>
              <a:t>                                                </a:t>
            </a:r>
            <a:r>
              <a:rPr lang="lt-LT" sz="1800" cap="none" dirty="0"/>
              <a:t>D</a:t>
            </a:r>
            <a:r>
              <a:rPr lang="lt-LT" sz="1800" cap="none" dirty="0" smtClean="0"/>
              <a:t>irektoriaus pavaduotoja </a:t>
            </a:r>
            <a:r>
              <a:rPr lang="lt-LT" sz="1800" cap="none" dirty="0"/>
              <a:t>L</a:t>
            </a:r>
            <a:r>
              <a:rPr lang="lt-LT" sz="1800" cap="none" dirty="0" smtClean="0"/>
              <a:t>aima </a:t>
            </a:r>
            <a:r>
              <a:rPr lang="lt-LT" sz="1800" cap="none" dirty="0"/>
              <a:t>J</a:t>
            </a:r>
            <a:r>
              <a:rPr lang="lt-LT" sz="1800" cap="none" dirty="0" smtClean="0"/>
              <a:t>uškevičienė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29853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Augantis potencialas (80-89 balai)- 53 kandidatai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78138641"/>
              </p:ext>
            </p:extLst>
          </p:nvPr>
        </p:nvGraphicFramePr>
        <p:xfrm>
          <a:off x="3800475" y="3342989"/>
          <a:ext cx="4591050" cy="26623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0555"/>
                <a:gridCol w="2611120"/>
                <a:gridCol w="134937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Eil. </a:t>
                      </a:r>
                      <a:r>
                        <a:rPr lang="lt-LT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Dalykas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Skaičius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Lietuvių kalba ir literatūra 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t-LT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t-LT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Užsienio kalba (anglų)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t-LT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Užsienio kalba (rusų)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t-LT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Fizika 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t-LT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Informacinės technologijos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340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Egzaminų pasirinkimai ir pasiekimai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28621565"/>
              </p:ext>
            </p:extLst>
          </p:nvPr>
        </p:nvGraphicFramePr>
        <p:xfrm>
          <a:off x="914400" y="2366963"/>
          <a:ext cx="10363199" cy="471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0457"/>
                <a:gridCol w="1480457"/>
                <a:gridCol w="1480457"/>
                <a:gridCol w="1480457"/>
                <a:gridCol w="1480457"/>
                <a:gridCol w="1480457"/>
                <a:gridCol w="148045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Dalykas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Pasirinko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laikyti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r>
                        <a:rPr lang="lt-LT" dirty="0" err="1" smtClean="0"/>
                        <a:t>šlaikė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Išlaikiusių </a:t>
                      </a:r>
                      <a:r>
                        <a:rPr lang="en-US" dirty="0" smtClean="0"/>
                        <a:t>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Nei</a:t>
                      </a:r>
                      <a:r>
                        <a:rPr lang="lt-LT" dirty="0" err="1" smtClean="0"/>
                        <a:t>šlaikė</a:t>
                      </a:r>
                      <a:r>
                        <a:rPr lang="lt-LT" baseline="0" dirty="0" smtClean="0"/>
                        <a:t> egzamino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Neatvyko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Neleista laikyti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Matematika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117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94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83</a:t>
                      </a:r>
                      <a:r>
                        <a:rPr lang="en-US" dirty="0" smtClean="0"/>
                        <a:t>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Anglų k.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128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126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100</a:t>
                      </a:r>
                      <a:r>
                        <a:rPr lang="en-US" dirty="0" smtClean="0"/>
                        <a:t>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Rusų k.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100</a:t>
                      </a:r>
                      <a:r>
                        <a:rPr lang="en-US" dirty="0" smtClean="0"/>
                        <a:t>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Istorija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50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45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96</a:t>
                      </a:r>
                      <a:r>
                        <a:rPr lang="en-US" dirty="0" smtClean="0"/>
                        <a:t>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Geografija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38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36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100</a:t>
                      </a:r>
                      <a:r>
                        <a:rPr lang="en-US" dirty="0" smtClean="0"/>
                        <a:t>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Biologija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35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30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97</a:t>
                      </a:r>
                      <a:r>
                        <a:rPr lang="en-US" dirty="0" smtClean="0"/>
                        <a:t>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Chemija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60</a:t>
                      </a:r>
                      <a:r>
                        <a:rPr lang="en-US" dirty="0" smtClean="0"/>
                        <a:t>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Fizika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17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100</a:t>
                      </a:r>
                      <a:r>
                        <a:rPr lang="en-US" dirty="0" smtClean="0"/>
                        <a:t>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Lietuvių k.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126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117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93</a:t>
                      </a:r>
                      <a:r>
                        <a:rPr lang="en-US" dirty="0" smtClean="0"/>
                        <a:t>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err="1" smtClean="0"/>
                        <a:t>Inf.techn</a:t>
                      </a:r>
                      <a:r>
                        <a:rPr lang="lt-LT" dirty="0" smtClean="0"/>
                        <a:t>.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34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29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94</a:t>
                      </a:r>
                      <a:r>
                        <a:rPr lang="en-US" dirty="0" smtClean="0"/>
                        <a:t>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Prancūzų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100</a:t>
                      </a:r>
                      <a:r>
                        <a:rPr lang="en-US" dirty="0" smtClean="0"/>
                        <a:t>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5046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Egzaminų pasirinkimai ir pasiekimai</a:t>
            </a: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17950403"/>
              </p:ext>
            </p:extLst>
          </p:nvPr>
        </p:nvGraphicFramePr>
        <p:xfrm>
          <a:off x="914399" y="2366963"/>
          <a:ext cx="10860741" cy="3997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705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Brandos egzaminų rezultatai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29912306"/>
              </p:ext>
            </p:extLst>
          </p:nvPr>
        </p:nvGraphicFramePr>
        <p:xfrm>
          <a:off x="1730187" y="2048436"/>
          <a:ext cx="8996084" cy="46867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6509"/>
                <a:gridCol w="755989"/>
                <a:gridCol w="216597"/>
                <a:gridCol w="757518"/>
                <a:gridCol w="981635"/>
                <a:gridCol w="1120042"/>
                <a:gridCol w="1515268"/>
                <a:gridCol w="2232526"/>
              </a:tblGrid>
              <a:tr h="7001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Egzaminas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Pasirinko laikyti egzaminą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Išlaikė egzaminą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Įvertinimai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796017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16-100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16-35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36-85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86-100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</a:tr>
              <a:tr h="3184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Matematika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117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94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94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67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24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3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</a:tr>
              <a:tr h="3184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Anglų k.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128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126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126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10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70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46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</a:tr>
              <a:tr h="3184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Rusų k.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25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22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22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11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10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</a:tr>
              <a:tr h="3184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Istorija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50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45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45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25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19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</a:tr>
              <a:tr h="3184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Geografija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38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36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36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10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24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2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</a:tr>
              <a:tr h="3184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Biologija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35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30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30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14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15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</a:tr>
              <a:tr h="1658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Chemija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6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3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3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2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0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</a:tr>
              <a:tr h="1658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Fizika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17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14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14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4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7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3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</a:tr>
              <a:tr h="3184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Lietuvių kalba ir literatūra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126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117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117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51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60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6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</a:tr>
              <a:tr h="1658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Inf.techn.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34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29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29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20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7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2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</a:tr>
              <a:tr h="1658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Pranc</a:t>
                      </a:r>
                      <a:r>
                        <a:rPr lang="lt-LT" sz="1400">
                          <a:effectLst/>
                        </a:rPr>
                        <a:t>ūzų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0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0</a:t>
                      </a:r>
                      <a:endParaRPr lang="lt-L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88" marR="4938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5067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3"/>
          </p:nvPr>
        </p:nvGraphicFramePr>
        <p:xfrm>
          <a:off x="914400" y="2366963"/>
          <a:ext cx="10363200" cy="342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0871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Brandos egzaminų rezultatai</a:t>
            </a:r>
            <a:endParaRPr lang="lt-LT" dirty="0"/>
          </a:p>
        </p:txBody>
      </p:sp>
      <p:graphicFrame>
        <p:nvGraphicFramePr>
          <p:cNvPr id="14" name="Turinio vietos rezervavimo ženklas 1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85146663"/>
              </p:ext>
            </p:extLst>
          </p:nvPr>
        </p:nvGraphicFramePr>
        <p:xfrm>
          <a:off x="914400" y="2366963"/>
          <a:ext cx="10363200" cy="342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31722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Mokyklinių egzaminų rezultatai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3"/>
          </p:nvPr>
        </p:nvGraphicFramePr>
        <p:xfrm>
          <a:off x="1880552" y="3132677"/>
          <a:ext cx="8430895" cy="18521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7575"/>
                <a:gridCol w="1878330"/>
                <a:gridCol w="1878330"/>
                <a:gridCol w="1878330"/>
                <a:gridCol w="187833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Egzaminas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Pasirinko egzaminą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Išlaikė egzaminą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Neišlaikė egzamino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Neatvyko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Lietuvių kalba ir literatūra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Pakartotin</a:t>
                      </a:r>
                      <a:r>
                        <a:rPr lang="lt-LT" sz="1200">
                          <a:effectLst/>
                        </a:rPr>
                        <a:t>is lietuvių kalbos mokyklinis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200">
                          <a:effectLst/>
                        </a:rPr>
                        <a:t>egzaminas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lt-L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11198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Šimtukai – 10 kandidatų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32436013"/>
              </p:ext>
            </p:extLst>
          </p:nvPr>
        </p:nvGraphicFramePr>
        <p:xfrm>
          <a:off x="2720340" y="3553301"/>
          <a:ext cx="6751320" cy="16051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7735"/>
                <a:gridCol w="3838575"/>
                <a:gridCol w="1985010"/>
              </a:tblGrid>
              <a:tr h="4710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Eil. </a:t>
                      </a:r>
                      <a:r>
                        <a:rPr lang="lt-LT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</a:t>
                      </a:r>
                      <a:r>
                        <a:rPr lang="lt-LT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lt-LT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Dalykas</a:t>
                      </a:r>
                      <a:endParaRPr lang="lt-LT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Šimtukų skaičius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lt-LT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t-LT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Lietuvių kalba ir literatūra</a:t>
                      </a:r>
                      <a:endParaRPr lang="lt-LT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lt-LT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t-LT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</a:t>
                      </a:r>
                      <a:endParaRPr lang="lt-LT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lt-LT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t-LT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Užsienio kalba (anglų)</a:t>
                      </a:r>
                      <a:endParaRPr lang="lt-LT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lt-LT" sz="1600">
                          <a:effectLst/>
                        </a:rPr>
                        <a:t> </a:t>
                      </a:r>
                      <a:endParaRPr lang="lt-L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600" dirty="0">
                          <a:effectLst/>
                        </a:rPr>
                        <a:t>Užsienio kalba (rusų)</a:t>
                      </a:r>
                      <a:endParaRPr lang="lt-L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200" dirty="0">
                          <a:effectLst/>
                        </a:rPr>
                        <a:t>3</a:t>
                      </a:r>
                      <a:endParaRPr lang="lt-L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Šimtukų skaičius 2023 m.</a:t>
            </a:r>
            <a:endParaRPr kumimoji="0" lang="lt-LT" altLang="lt-LT" sz="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709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Potencialas (90-99 balai) – 36 kandidatai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89938622"/>
              </p:ext>
            </p:extLst>
          </p:nvPr>
        </p:nvGraphicFramePr>
        <p:xfrm>
          <a:off x="2720340" y="3132677"/>
          <a:ext cx="6751320" cy="26117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7100"/>
                <a:gridCol w="3839845"/>
                <a:gridCol w="198437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Eil. </a:t>
                      </a:r>
                      <a:r>
                        <a:rPr lang="lt-LT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</a:t>
                      </a: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Dalykas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Skaičius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Lietuvių kalba ir literatūra 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Užsienio kalba (anglų)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Užsienio kalba (rusų)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Užsienio kalba (prancūzų)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Fizika 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Informacinės technologijos 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lt-LT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Istorija 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2767604"/>
      </p:ext>
    </p:extLst>
  </p:cSld>
  <p:clrMapOvr>
    <a:masterClrMapping/>
  </p:clrMapOvr>
</p:sld>
</file>

<file path=ppt/theme/theme1.xml><?xml version="1.0" encoding="utf-8"?>
<a:theme xmlns:a="http://schemas.openxmlformats.org/drawingml/2006/main" name="Lašelis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TM04033925[[fn=Lašelis]]</Template>
  <TotalTime>224</TotalTime>
  <Words>410</Words>
  <Application>Microsoft Office PowerPoint</Application>
  <PresentationFormat>Plačiaekranė</PresentationFormat>
  <Paragraphs>263</Paragraphs>
  <Slides>10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Tw Cen MT</vt:lpstr>
      <vt:lpstr>Lašelis</vt:lpstr>
      <vt:lpstr>BRANDOS EGZAMINŲ ANALIZĖ 2023 m.</vt:lpstr>
      <vt:lpstr>Egzaminų pasirinkimai ir pasiekimai</vt:lpstr>
      <vt:lpstr>Egzaminų pasirinkimai ir pasiekimai</vt:lpstr>
      <vt:lpstr>Brandos egzaminų rezultatai</vt:lpstr>
      <vt:lpstr>„PowerPoint“ pateiktis</vt:lpstr>
      <vt:lpstr>Brandos egzaminų rezultatai</vt:lpstr>
      <vt:lpstr>Mokyklinių egzaminų rezultatai</vt:lpstr>
      <vt:lpstr>Šimtukai – 10 kandidatų</vt:lpstr>
      <vt:lpstr>Potencialas (90-99 balai) – 36 kandidatai</vt:lpstr>
      <vt:lpstr>Augantis potencialas (80-89 balai)- 53 kandidatai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BRANDOS EGZAMINŲ ANALIZĖ 2023 m.</dc:title>
  <dc:creator>„Microsoft“ abonementas</dc:creator>
  <cp:lastModifiedBy>„Microsoft“ abonementas</cp:lastModifiedBy>
  <cp:revision>8</cp:revision>
  <dcterms:created xsi:type="dcterms:W3CDTF">2023-08-24T06:27:49Z</dcterms:created>
  <dcterms:modified xsi:type="dcterms:W3CDTF">2023-08-30T11:19:52Z</dcterms:modified>
</cp:coreProperties>
</file>