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2" r:id="rId2"/>
    <p:sldMasterId id="2147483674" r:id="rId3"/>
    <p:sldMasterId id="2147483679" r:id="rId4"/>
  </p:sldMasterIdLst>
  <p:notesMasterIdLst>
    <p:notesMasterId r:id="rId21"/>
  </p:notesMasterIdLst>
  <p:sldIdLst>
    <p:sldId id="256" r:id="rId5"/>
    <p:sldId id="260" r:id="rId6"/>
    <p:sldId id="270" r:id="rId7"/>
    <p:sldId id="278" r:id="rId8"/>
    <p:sldId id="263" r:id="rId9"/>
    <p:sldId id="300" r:id="rId10"/>
    <p:sldId id="293" r:id="rId11"/>
    <p:sldId id="280" r:id="rId12"/>
    <p:sldId id="281" r:id="rId13"/>
    <p:sldId id="304" r:id="rId14"/>
    <p:sldId id="301" r:id="rId15"/>
    <p:sldId id="305" r:id="rId16"/>
    <p:sldId id="275" r:id="rId17"/>
    <p:sldId id="283" r:id="rId18"/>
    <p:sldId id="302" r:id="rId19"/>
    <p:sldId id="303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hpMVz7eHIxEV11QPDjJY+2V60Rk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lt-L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66256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60824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9" name="Google Shape;68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90" name="Google Shape;690;p3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International Awards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2007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96edf8c4f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g96edf8c4fc_0_20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00" cy="39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4" name="Google Shape;444;g96edf8c4fc_0_20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lt-L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9603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3241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2" name="Google Shape;382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lt-LT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4206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5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41" name="Google Shape;3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49916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5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41" name="Google Shape;3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65540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3" name="Google Shape;39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94" name="Google Shape;394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lt-LT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446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9" name="Google Shape;2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55248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5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41" name="Google Shape;3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4047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5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41" name="Google Shape;3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89895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4" name="Google Shape;27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30058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13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8" name="Google Shape;348;p13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lt-LT">
                <a:solidFill>
                  <a:srgbClr val="000000"/>
                </a:solidFill>
              </a:rPr>
              <a:t>6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9" name="Google Shape;679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80" name="Google Shape;680;p30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International Awards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9" name="Google Shape;68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90" name="Google Shape;690;p3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International Awards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7" descr="DoEA-identity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73118" y="279400"/>
            <a:ext cx="2578100" cy="69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7" descr="Ribbon 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4003676"/>
            <a:ext cx="11851217" cy="272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7"/>
          <p:cNvSpPr txBox="1">
            <a:spLocks noGrp="1"/>
          </p:cNvSpPr>
          <p:nvPr>
            <p:ph type="body" idx="1"/>
          </p:nvPr>
        </p:nvSpPr>
        <p:spPr>
          <a:xfrm>
            <a:off x="1043518" y="1361934"/>
            <a:ext cx="6115049" cy="3443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Slide">
  <p:cSld name="1_Divider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60" descr="DoEA-identity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73118" y="279400"/>
            <a:ext cx="2578100" cy="69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60" descr="Ribbon 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4003676"/>
            <a:ext cx="11851217" cy="272732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60"/>
          <p:cNvSpPr txBox="1">
            <a:spLocks noGrp="1"/>
          </p:cNvSpPr>
          <p:nvPr>
            <p:ph type="body" idx="1"/>
          </p:nvPr>
        </p:nvSpPr>
        <p:spPr>
          <a:xfrm>
            <a:off x="1043517" y="2533650"/>
            <a:ext cx="10514499" cy="33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60"/>
          <p:cNvSpPr txBox="1">
            <a:spLocks noGrp="1"/>
          </p:cNvSpPr>
          <p:nvPr>
            <p:ph type="title"/>
          </p:nvPr>
        </p:nvSpPr>
        <p:spPr>
          <a:xfrm>
            <a:off x="1043517" y="1872362"/>
            <a:ext cx="7417731" cy="606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60038"/>
              </a:buClr>
              <a:buSzPts val="3200"/>
              <a:buFont typeface="Calibri"/>
              <a:buNone/>
              <a:defRPr sz="3200">
                <a:solidFill>
                  <a:srgbClr val="E6003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2" name="Google Shape;132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4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8" name="Google Shape;148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9" name="Google Shape;149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55" name="Google Shape;155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6" name="Google Shape;156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vadinimo skaidrė" type="title">
  <p:cSld name="TITL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6" name="Google Shape;176;p39"/>
          <p:cNvCxnSpPr/>
          <p:nvPr/>
        </p:nvCxnSpPr>
        <p:spPr>
          <a:xfrm>
            <a:off x="0" y="1322388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77" name="Google Shape;177;p39"/>
          <p:cNvGrpSpPr/>
          <p:nvPr/>
        </p:nvGrpSpPr>
        <p:grpSpPr>
          <a:xfrm rot="10800000" flipH="1">
            <a:off x="0" y="6378575"/>
            <a:ext cx="12191998" cy="101600"/>
            <a:chOff x="0" y="6453336"/>
            <a:chExt cx="9564119" cy="106345"/>
          </a:xfrm>
        </p:grpSpPr>
        <p:sp>
          <p:nvSpPr>
            <p:cNvPr id="178" name="Google Shape;178;p39"/>
            <p:cNvSpPr/>
            <p:nvPr/>
          </p:nvSpPr>
          <p:spPr>
            <a:xfrm rot="10800000">
              <a:off x="0" y="6453336"/>
              <a:ext cx="1912824" cy="106345"/>
            </a:xfrm>
            <a:prstGeom prst="rect">
              <a:avLst/>
            </a:prstGeom>
            <a:solidFill>
              <a:srgbClr val="E60038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39"/>
            <p:cNvSpPr/>
            <p:nvPr/>
          </p:nvSpPr>
          <p:spPr>
            <a:xfrm rot="10800000">
              <a:off x="1912824" y="6453336"/>
              <a:ext cx="1912824" cy="106345"/>
            </a:xfrm>
            <a:prstGeom prst="rect">
              <a:avLst/>
            </a:prstGeom>
            <a:solidFill>
              <a:srgbClr val="FDB91E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39"/>
            <p:cNvSpPr/>
            <p:nvPr/>
          </p:nvSpPr>
          <p:spPr>
            <a:xfrm rot="10800000">
              <a:off x="3825648" y="6453336"/>
              <a:ext cx="1912824" cy="106345"/>
            </a:xfrm>
            <a:prstGeom prst="rect">
              <a:avLst/>
            </a:prstGeom>
            <a:solidFill>
              <a:srgbClr val="0096D3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39"/>
            <p:cNvSpPr/>
            <p:nvPr/>
          </p:nvSpPr>
          <p:spPr>
            <a:xfrm rot="10800000">
              <a:off x="5738471" y="6453336"/>
              <a:ext cx="1912824" cy="106345"/>
            </a:xfrm>
            <a:prstGeom prst="rect">
              <a:avLst/>
            </a:prstGeom>
            <a:solidFill>
              <a:srgbClr val="7BBF31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39"/>
            <p:cNvSpPr/>
            <p:nvPr/>
          </p:nvSpPr>
          <p:spPr>
            <a:xfrm rot="10800000">
              <a:off x="7651295" y="6453336"/>
              <a:ext cx="1912824" cy="106345"/>
            </a:xfrm>
            <a:prstGeom prst="rect">
              <a:avLst/>
            </a:prstGeom>
            <a:solidFill>
              <a:srgbClr val="73116F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3" name="Google Shape;183;p39" descr="DoEA-identity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47767" y="279400"/>
            <a:ext cx="2203451" cy="59213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9"/>
          <p:cNvSpPr txBox="1">
            <a:spLocks noGrp="1"/>
          </p:cNvSpPr>
          <p:nvPr>
            <p:ph type="title"/>
          </p:nvPr>
        </p:nvSpPr>
        <p:spPr>
          <a:xfrm>
            <a:off x="415992" y="476251"/>
            <a:ext cx="7706033" cy="606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9"/>
          <p:cNvSpPr txBox="1">
            <a:spLocks noGrp="1"/>
          </p:cNvSpPr>
          <p:nvPr>
            <p:ph type="body" idx="1"/>
          </p:nvPr>
        </p:nvSpPr>
        <p:spPr>
          <a:xfrm>
            <a:off x="430307" y="1600200"/>
            <a:ext cx="11205883" cy="454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39"/>
          <p:cNvSpPr txBox="1">
            <a:spLocks noGrp="1"/>
          </p:cNvSpPr>
          <p:nvPr>
            <p:ph type="dt" idx="10"/>
          </p:nvPr>
        </p:nvSpPr>
        <p:spPr>
          <a:xfrm>
            <a:off x="424332" y="6517248"/>
            <a:ext cx="2844800" cy="220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veikslėlis ir antraštė" type="picTx">
  <p:cSld name="PICTURE_WITH_CAPTION_TEX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4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94" name="Google Shape;194;p4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95" name="Google Shape;195;p42"/>
          <p:cNvSpPr txBox="1">
            <a:spLocks noGrp="1"/>
          </p:cNvSpPr>
          <p:nvPr>
            <p:ph type="dt" idx="10"/>
          </p:nvPr>
        </p:nvSpPr>
        <p:spPr>
          <a:xfrm>
            <a:off x="1043517" y="6142038"/>
            <a:ext cx="2844800" cy="220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4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7" name="Google Shape;197;p4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61"/>
          <p:cNvSpPr txBox="1">
            <a:spLocks noGrp="1"/>
          </p:cNvSpPr>
          <p:nvPr>
            <p:ph type="title"/>
          </p:nvPr>
        </p:nvSpPr>
        <p:spPr>
          <a:xfrm>
            <a:off x="1043518" y="476251"/>
            <a:ext cx="6115049" cy="606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6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p6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61"/>
          <p:cNvSpPr txBox="1">
            <a:spLocks noGrp="1"/>
          </p:cNvSpPr>
          <p:nvPr>
            <p:ph type="dt" idx="10"/>
          </p:nvPr>
        </p:nvSpPr>
        <p:spPr>
          <a:xfrm>
            <a:off x="1043517" y="6142038"/>
            <a:ext cx="2844800" cy="220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4" name="Google Shape;204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22786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1381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90875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8822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6344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8" name="Google Shape;128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0" name="Google Shape;130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5021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009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vadinimas ir turinys" type="obj">
  <p:cSld name="OBJEC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2" name="Google Shape;142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3" name="Google Shape;143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92234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Google Shape;149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0" name="Google Shape;150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0332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26281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4549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kcijos antraštė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k pavadinimas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rinys ir antraštė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5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veikslėlis ir antraštė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5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vadinimas ir vertikalus tekstas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us pavadinimas ir tekstas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6" r:id="rId3"/>
    <p:sldLayoutId id="2147483667" r:id="rId4"/>
    <p:sldLayoutId id="2147483668" r:id="rId5"/>
    <p:sldLayoutId id="2147483670" r:id="rId6"/>
    <p:sldLayoutId id="2147483671" r:id="rId7"/>
    <p:sldLayoutId id="2147483672" r:id="rId8"/>
    <p:sldLayoutId id="214748367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8"/>
          <p:cNvSpPr txBox="1">
            <a:spLocks noGrp="1"/>
          </p:cNvSpPr>
          <p:nvPr>
            <p:ph type="title"/>
          </p:nvPr>
        </p:nvSpPr>
        <p:spPr>
          <a:xfrm>
            <a:off x="1043518" y="476251"/>
            <a:ext cx="6115049" cy="606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p38"/>
          <p:cNvSpPr txBox="1">
            <a:spLocks noGrp="1"/>
          </p:cNvSpPr>
          <p:nvPr>
            <p:ph type="body" idx="1"/>
          </p:nvPr>
        </p:nvSpPr>
        <p:spPr>
          <a:xfrm>
            <a:off x="1043518" y="1858963"/>
            <a:ext cx="6115049" cy="409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 Sans"/>
              <a:buChar char="-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" name="Google Shape;174;p38"/>
          <p:cNvSpPr txBox="1">
            <a:spLocks noGrp="1"/>
          </p:cNvSpPr>
          <p:nvPr>
            <p:ph type="dt" idx="10"/>
          </p:nvPr>
        </p:nvSpPr>
        <p:spPr>
          <a:xfrm>
            <a:off x="1043517" y="6142038"/>
            <a:ext cx="2844800" cy="220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7" r:id="rId2"/>
    <p:sldLayoutId id="2147483678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27041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5" Type="http://schemas.openxmlformats.org/officeDocument/2006/relationships/image" Target="../media/image6.png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jpg"/><Relationship Id="rId5" Type="http://schemas.openxmlformats.org/officeDocument/2006/relationships/image" Target="../media/image6.pn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dofe.l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5" Type="http://schemas.openxmlformats.org/officeDocument/2006/relationships/image" Target="../media/image4.jp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62"/>
          <p:cNvSpPr txBox="1">
            <a:spLocks noGrp="1"/>
          </p:cNvSpPr>
          <p:nvPr>
            <p:ph type="body" idx="1"/>
          </p:nvPr>
        </p:nvSpPr>
        <p:spPr>
          <a:xfrm>
            <a:off x="1676401" y="2129485"/>
            <a:ext cx="8788400" cy="2916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lt-LT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lt-LT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lt-LT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Duke</a:t>
            </a:r>
            <a:r>
              <a:rPr lang="lt-LT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lt-LT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Edinburgh‘s</a:t>
            </a:r>
            <a:r>
              <a:rPr lang="lt-LT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International </a:t>
            </a:r>
            <a:r>
              <a:rPr lang="lt-LT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Award</a:t>
            </a:r>
            <a:r>
              <a:rPr lang="lt-LT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Lietuva“ </a:t>
            </a:r>
            <a:br>
              <a:rPr lang="lt-LT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lt-LT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lt-LT" sz="6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DofE</a:t>
            </a:r>
            <a:r>
              <a:rPr lang="lt-LT" sz="6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PROGRAMA</a:t>
            </a:r>
          </a:p>
          <a:p>
            <a:pPr marL="228600" lvl="0" indent="-508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508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524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62"/>
          <p:cNvSpPr txBox="1">
            <a:spLocks noGrp="1"/>
          </p:cNvSpPr>
          <p:nvPr>
            <p:ph type="title"/>
          </p:nvPr>
        </p:nvSpPr>
        <p:spPr>
          <a:xfrm>
            <a:off x="415992" y="345063"/>
            <a:ext cx="7706033" cy="606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66928" y="115682"/>
            <a:ext cx="2795744" cy="1054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57" y="1411678"/>
            <a:ext cx="12193057" cy="67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31"/>
          <p:cNvSpPr txBox="1"/>
          <p:nvPr/>
        </p:nvSpPr>
        <p:spPr>
          <a:xfrm>
            <a:off x="1313219" y="727628"/>
            <a:ext cx="7772400" cy="838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lt2">
                <a:alpha val="73725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lt-LT" sz="3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Aukso</a:t>
            </a:r>
            <a:r>
              <a:rPr lang="en-GB" sz="3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36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lygis</a:t>
            </a:r>
            <a:endParaRPr sz="3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5" name="Google Shape;69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66895" y="206062"/>
            <a:ext cx="2624599" cy="99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708;p32">
            <a:extLst>
              <a:ext uri="{FF2B5EF4-FFF2-40B4-BE49-F238E27FC236}">
                <a16:creationId xmlns:a16="http://schemas.microsoft.com/office/drawing/2014/main" id="{180C07DA-1BB5-9B86-6C39-86693F3B62B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88983" y="547878"/>
            <a:ext cx="1428750" cy="10953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Google Shape;703;p32">
            <a:extLst>
              <a:ext uri="{FF2B5EF4-FFF2-40B4-BE49-F238E27FC236}">
                <a16:creationId xmlns:a16="http://schemas.microsoft.com/office/drawing/2014/main" id="{734D7A21-2A3C-583D-8023-FBA729DC2680}"/>
              </a:ext>
            </a:extLst>
          </p:cNvPr>
          <p:cNvGraphicFramePr/>
          <p:nvPr/>
        </p:nvGraphicFramePr>
        <p:xfrm>
          <a:off x="1696220" y="1821001"/>
          <a:ext cx="9015200" cy="37056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535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8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1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Calibri"/>
                        <a:buNone/>
                      </a:pPr>
                      <a:r>
                        <a:rPr lang="en-GB" sz="3000" b="1" i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Savanorystė</a:t>
                      </a:r>
                      <a:endParaRPr sz="30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>
                        <a:alpha val="7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Calibri"/>
                        <a:buNone/>
                      </a:pPr>
                      <a:r>
                        <a:rPr lang="en-GB" sz="30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Įgūdžiai</a:t>
                      </a:r>
                      <a:endParaRPr sz="30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>
                        <a:alpha val="7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Calibri"/>
                        <a:buNone/>
                      </a:pPr>
                      <a:r>
                        <a:rPr lang="en-GB" sz="3000" b="1" i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Aktyvi</a:t>
                      </a:r>
                      <a:r>
                        <a:rPr lang="en-GB" sz="3000" b="1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GB" sz="3000" b="1" i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veikla</a:t>
                      </a:r>
                      <a:endParaRPr sz="30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>
                        <a:alpha val="7568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Calibri"/>
                        <a:buNone/>
                      </a:pPr>
                      <a:r>
                        <a:rPr lang="en-GB" sz="30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 mėnesių</a:t>
                      </a:r>
                      <a:endParaRPr sz="30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>
                        <a:alpha val="3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Calibri"/>
                        <a:buNone/>
                      </a:pPr>
                      <a:r>
                        <a:rPr lang="en-GB" sz="30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 mėnesių</a:t>
                      </a:r>
                      <a:endParaRPr sz="30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>
                        <a:alpha val="3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Calibri"/>
                        <a:buNone/>
                      </a:pPr>
                      <a:r>
                        <a:rPr lang="en-GB" sz="30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 mėnesių</a:t>
                      </a:r>
                      <a:endParaRPr sz="30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>
                        <a:alpha val="3058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0125"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Calibri"/>
                        <a:buNone/>
                      </a:pPr>
                      <a:r>
                        <a:rPr lang="en-GB" sz="30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Neturintiems sidabro ženklelio – papildomai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Calibri"/>
                        <a:buNone/>
                      </a:pPr>
                      <a:r>
                        <a:rPr lang="en-GB" sz="30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 mėnesiai pasirinktoje programos dalyje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>
                        <a:alpha val="3058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4375"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Calibri"/>
                        <a:buNone/>
                      </a:pPr>
                      <a:r>
                        <a:rPr lang="en-GB" sz="3000" b="1" i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Žygis</a:t>
                      </a:r>
                      <a:r>
                        <a:rPr lang="en-GB" sz="3000" b="1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GB" sz="30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–</a:t>
                      </a:r>
                      <a:r>
                        <a:rPr lang="en-GB" sz="3000" b="1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GB" sz="30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 </a:t>
                      </a:r>
                      <a:r>
                        <a:rPr lang="en-GB" sz="3000" b="0" i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dienos</a:t>
                      </a:r>
                      <a:r>
                        <a:rPr lang="en-GB" sz="30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/3 </a:t>
                      </a:r>
                      <a:r>
                        <a:rPr lang="en-GB" sz="3000" b="0" i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naktys</a:t>
                      </a:r>
                      <a:r>
                        <a:rPr lang="en-GB" sz="30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(80 km)</a:t>
                      </a:r>
                      <a:endParaRPr sz="30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>
                        <a:alpha val="7568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08E5B70-3EED-0F6C-5356-8B090530730E}"/>
              </a:ext>
            </a:extLst>
          </p:cNvPr>
          <p:cNvSpPr txBox="1"/>
          <p:nvPr/>
        </p:nvSpPr>
        <p:spPr>
          <a:xfrm>
            <a:off x="2188983" y="5859262"/>
            <a:ext cx="7958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Aukso</a:t>
            </a:r>
            <a:r>
              <a:rPr lang="en-GB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rezidavimo</a:t>
            </a:r>
            <a:r>
              <a:rPr lang="en-GB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projektas</a:t>
            </a:r>
            <a:r>
              <a:rPr lang="en-GB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kuris</a:t>
            </a:r>
            <a:r>
              <a:rPr lang="en-GB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trunka</a:t>
            </a:r>
            <a:r>
              <a:rPr lang="en-GB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5 </a:t>
            </a:r>
            <a:r>
              <a:rPr lang="en-GB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dienas</a:t>
            </a:r>
            <a:r>
              <a:rPr lang="en-GB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ir</a:t>
            </a:r>
            <a:r>
              <a:rPr lang="en-GB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4 </a:t>
            </a:r>
            <a:r>
              <a:rPr lang="en-GB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naktis</a:t>
            </a:r>
            <a:endParaRPr lang="lt-LT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D9421F-3257-0449-C012-723A94FD3704}"/>
              </a:ext>
            </a:extLst>
          </p:cNvPr>
          <p:cNvSpPr txBox="1"/>
          <p:nvPr/>
        </p:nvSpPr>
        <p:spPr>
          <a:xfrm>
            <a:off x="6001303" y="5481052"/>
            <a:ext cx="577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725558223"/>
      </p:ext>
    </p:extLst>
  </p:cSld>
  <p:clrMapOvr>
    <a:masterClrMapping/>
  </p:clrMapOvr>
  <p:transition spd="med" advClick="0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96edf8c4fc_0_2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656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lt-LT" sz="3200" b="1"/>
              <a:t>E-ORB užrašinė</a:t>
            </a:r>
            <a:endParaRPr lang="lt-LT" sz="3200" b="1" dirty="0"/>
          </a:p>
        </p:txBody>
      </p:sp>
      <p:sp>
        <p:nvSpPr>
          <p:cNvPr id="447" name="Google Shape;447;g96edf8c4fc_0_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pic>
        <p:nvPicPr>
          <p:cNvPr id="448" name="Google Shape;448;g96edf8c4fc_0_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6000" y="2216727"/>
            <a:ext cx="5507625" cy="28415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87;p25">
            <a:extLst>
              <a:ext uri="{FF2B5EF4-FFF2-40B4-BE49-F238E27FC236}">
                <a16:creationId xmlns:a16="http://schemas.microsoft.com/office/drawing/2014/main" id="{2DEAA0CA-6249-FA00-C0CF-9068A5F06533}"/>
              </a:ext>
            </a:extLst>
          </p:cNvPr>
          <p:cNvSpPr/>
          <p:nvPr/>
        </p:nvSpPr>
        <p:spPr>
          <a:xfrm>
            <a:off x="0" y="1021317"/>
            <a:ext cx="12192000" cy="69682"/>
          </a:xfrm>
          <a:prstGeom prst="rect">
            <a:avLst/>
          </a:prstGeom>
          <a:solidFill>
            <a:srgbClr val="009EC8">
              <a:alpha val="7294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DB9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319BB5-E8A1-F0F4-02B7-FC7FF5E62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59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43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ED0EA0-FECD-5B6B-96F8-B7C737485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7258"/>
            <a:ext cx="12192000" cy="67056"/>
          </a:xfrm>
          <a:prstGeom prst="rect">
            <a:avLst/>
          </a:prstGeom>
        </p:spPr>
      </p:pic>
      <p:sp>
        <p:nvSpPr>
          <p:cNvPr id="801" name="Google Shape;801;p29"/>
          <p:cNvSpPr txBox="1">
            <a:spLocks noGrp="1"/>
          </p:cNvSpPr>
          <p:nvPr>
            <p:ph type="title"/>
          </p:nvPr>
        </p:nvSpPr>
        <p:spPr>
          <a:xfrm>
            <a:off x="672307" y="602178"/>
            <a:ext cx="7806675" cy="665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lt-LT" sz="2800" b="1" dirty="0">
                <a:latin typeface="Calibri"/>
                <a:ea typeface="Calibri"/>
                <a:cs typeface="Calibri"/>
                <a:sym typeface="Calibri"/>
              </a:rPr>
              <a:t>Valandų fiksavimas e-ORB</a:t>
            </a:r>
            <a:endParaRPr sz="2800" dirty="0"/>
          </a:p>
        </p:txBody>
      </p:sp>
      <p:pic>
        <p:nvPicPr>
          <p:cNvPr id="804" name="Google Shape;804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17483" y="213263"/>
            <a:ext cx="2795744" cy="1054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95F956-F5A7-9137-05FB-E48E1F0EB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5966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4BF1C1-8AC7-6F88-5A03-C5B19AEC78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677" y="1344314"/>
            <a:ext cx="8835678" cy="497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65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5"/>
          <p:cNvSpPr txBox="1">
            <a:spLocks noGrp="1"/>
          </p:cNvSpPr>
          <p:nvPr>
            <p:ph type="title"/>
          </p:nvPr>
        </p:nvSpPr>
        <p:spPr>
          <a:xfrm>
            <a:off x="802326" y="476251"/>
            <a:ext cx="7778256" cy="50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r>
              <a:rPr lang="lt-LT" sz="2800" b="1" dirty="0">
                <a:latin typeface="Arial"/>
                <a:ea typeface="Arial"/>
                <a:cs typeface="Arial"/>
                <a:sym typeface="Arial"/>
              </a:rPr>
              <a:t>Tarptautinis ir nacionalinis pripažinimas  </a:t>
            </a:r>
            <a:endParaRPr sz="2800"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Google Shape;38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3431" y="105774"/>
            <a:ext cx="2325764" cy="877549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5"/>
          <p:cNvSpPr txBox="1"/>
          <p:nvPr/>
        </p:nvSpPr>
        <p:spPr>
          <a:xfrm rot="10800000" flipH="1">
            <a:off x="7340200" y="1044950"/>
            <a:ext cx="429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25"/>
          <p:cNvSpPr/>
          <p:nvPr/>
        </p:nvSpPr>
        <p:spPr>
          <a:xfrm>
            <a:off x="0" y="1021317"/>
            <a:ext cx="12192000" cy="69682"/>
          </a:xfrm>
          <a:prstGeom prst="rect">
            <a:avLst/>
          </a:prstGeom>
          <a:solidFill>
            <a:srgbClr val="009EC8">
              <a:alpha val="7294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DB9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9" name="Google Shape;389;p25"/>
          <p:cNvSpPr txBox="1">
            <a:spLocks noGrp="1"/>
          </p:cNvSpPr>
          <p:nvPr>
            <p:ph type="body" idx="2"/>
          </p:nvPr>
        </p:nvSpPr>
        <p:spPr>
          <a:xfrm>
            <a:off x="7074800" y="1629775"/>
            <a:ext cx="4475400" cy="454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lt-LT" sz="2800" dirty="0">
                <a:latin typeface="Calibri"/>
                <a:ea typeface="Calibri"/>
                <a:cs typeface="Calibri"/>
                <a:sym typeface="Calibri"/>
              </a:rPr>
              <a:t>Kiekvienam programos dalyviui, sėkmingai pasiekusiam išsikeltus tikslus ir įgyvendinusiam visas programos veiklas, iškilmingoje ceremonijoje įteikiamas tarptautinis pažymėjimas ir ženklelis.</a:t>
            </a:r>
            <a:endParaRPr dirty="0"/>
          </a:p>
        </p:txBody>
      </p:sp>
      <p:pic>
        <p:nvPicPr>
          <p:cNvPr id="390" name="Google Shape;39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2326" y="1246910"/>
            <a:ext cx="4234221" cy="2804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418ADE-3F03-47DB-B128-51DF02909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5966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49FE43-882F-3EE5-7DFC-53B4BAB0BD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9264" y="3763317"/>
            <a:ext cx="4086410" cy="272481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5"/>
          <p:cNvSpPr/>
          <p:nvPr/>
        </p:nvSpPr>
        <p:spPr>
          <a:xfrm>
            <a:off x="7950200" y="6019911"/>
            <a:ext cx="373263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lt-LT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130-yje šalių ir teritorijų visame pasaulyje </a:t>
            </a: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90161"/>
            <a:ext cx="12193057" cy="67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51899" y="41914"/>
            <a:ext cx="2632451" cy="9904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7FF473-8BDE-4E83-B62E-5EC7BED05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650" y="365126"/>
            <a:ext cx="10646150" cy="725036"/>
          </a:xfrm>
        </p:spPr>
        <p:txBody>
          <a:bodyPr>
            <a:normAutofit/>
          </a:bodyPr>
          <a:lstStyle/>
          <a:p>
            <a:r>
              <a:rPr lang="lt-LT" sz="3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Tarptautiniai tyrimai rodo</a:t>
            </a:r>
            <a:endParaRPr lang="lt-LT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D4309-3A4C-4126-A323-026D9C382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pPr marL="11430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Dalyvavimas programoje:</a:t>
            </a:r>
            <a:br>
              <a:rPr lang="en-US" sz="3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lt-L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Padidina įsidarbinimo ir didesnio užmokesčio perspektyvą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lt-L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Padeda pagerinti emocinę ir fizinę savijautą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lt-L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Paskatina įsitraukti į savanorystę bei prisidėti dirbant bendruomenės labui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lt-L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Padidina socialinių ryšių tinklą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lt-L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Padidina jaunų žmonių atsakomybę už jų daromą poveikį aplinkai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lt-L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Padeda mažinant patyčias</a:t>
            </a:r>
          </a:p>
          <a:p>
            <a:endParaRPr lang="lt-LT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03F5D1-9E3A-4C47-A93C-5B6D68D20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839" y="0"/>
            <a:ext cx="359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65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5"/>
          <p:cNvSpPr/>
          <p:nvPr/>
        </p:nvSpPr>
        <p:spPr>
          <a:xfrm>
            <a:off x="7950200" y="6019911"/>
            <a:ext cx="373263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lt-LT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130-yje šalių ir teritorijų visame pasaulyje </a:t>
            </a: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90161"/>
            <a:ext cx="12193057" cy="67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51899" y="41914"/>
            <a:ext cx="2632451" cy="9904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7FF473-8BDE-4E83-B62E-5EC7BED05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650" y="365126"/>
            <a:ext cx="10646150" cy="725036"/>
          </a:xfrm>
        </p:spPr>
        <p:txBody>
          <a:bodyPr>
            <a:normAutofit/>
          </a:bodyPr>
          <a:lstStyle/>
          <a:p>
            <a:r>
              <a:rPr lang="lt-LT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Nauda mokytojui ir mokyklai</a:t>
            </a:r>
            <a:endParaRPr lang="lt-LT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D4309-3A4C-4126-A323-026D9C382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90688"/>
            <a:ext cx="5181600" cy="4486275"/>
          </a:xfrm>
        </p:spPr>
        <p:txBody>
          <a:bodyPr>
            <a:normAutofit fontScale="92500" lnSpcReduction="20000"/>
          </a:bodyPr>
          <a:lstStyle/>
          <a:p>
            <a:pPr marL="342900" fontAlgn="base">
              <a:lnSpc>
                <a:spcPct val="150000"/>
              </a:lnSpc>
              <a:spcBef>
                <a:spcPts val="0"/>
              </a:spcBef>
            </a:pPr>
            <a:r>
              <a:rPr lang="lt-LT" sz="20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Tvirtėjantis ryšys su mokiniais</a:t>
            </a:r>
          </a:p>
          <a:p>
            <a:pPr marL="342900" fontAlgn="base">
              <a:lnSpc>
                <a:spcPct val="150000"/>
              </a:lnSpc>
              <a:spcBef>
                <a:spcPts val="1800"/>
              </a:spcBef>
            </a:pPr>
            <a:r>
              <a:rPr lang="lt-LT" sz="20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Profesinis tobulėjimas</a:t>
            </a:r>
          </a:p>
          <a:p>
            <a:pPr marL="342900" fontAlgn="base">
              <a:lnSpc>
                <a:spcPct val="150000"/>
              </a:lnSpc>
              <a:spcBef>
                <a:spcPts val="1800"/>
              </a:spcBef>
            </a:pPr>
            <a:r>
              <a:rPr lang="lt-LT" sz="20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Prasmės, asmeninio indėlio pajautimas</a:t>
            </a:r>
          </a:p>
          <a:p>
            <a:pPr marL="342900" fontAlgn="base">
              <a:lnSpc>
                <a:spcPct val="150000"/>
              </a:lnSpc>
              <a:spcBef>
                <a:spcPts val="1800"/>
              </a:spcBef>
            </a:pPr>
            <a:r>
              <a:rPr lang="lt-LT" sz="20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Matomumas, išskirtinumas</a:t>
            </a:r>
          </a:p>
          <a:p>
            <a:pPr marL="342900" fontAlgn="base">
              <a:lnSpc>
                <a:spcPct val="150000"/>
              </a:lnSpc>
              <a:spcBef>
                <a:spcPts val="1800"/>
              </a:spcBef>
            </a:pPr>
            <a:r>
              <a:rPr lang="lt-LT" sz="20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Buvimas </a:t>
            </a:r>
            <a:r>
              <a:rPr lang="lt-LT" sz="200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DofE</a:t>
            </a:r>
            <a:r>
              <a:rPr lang="lt-LT" sz="20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bendruomenės dalimi</a:t>
            </a:r>
          </a:p>
          <a:p>
            <a:pPr marL="342900" fontAlgn="base">
              <a:lnSpc>
                <a:spcPct val="150000"/>
              </a:lnSpc>
              <a:spcBef>
                <a:spcPts val="1800"/>
              </a:spcBef>
            </a:pPr>
            <a:r>
              <a:rPr lang="lt-LT" sz="200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Source Sans 3"/>
                <a:cs typeface="Calibri" panose="020F0502020204030204" pitchFamily="34" charset="0"/>
                <a:sym typeface="Source Sans 3"/>
              </a:rPr>
              <a:t>Metodinės priemonės, kaip sėkmingai įgyvendinti kiekvieną programos etapą</a:t>
            </a:r>
            <a:endParaRPr lang="lt-LT" sz="200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fontAlgn="base">
              <a:lnSpc>
                <a:spcPct val="150000"/>
              </a:lnSpc>
              <a:spcBef>
                <a:spcPts val="1800"/>
              </a:spcBef>
            </a:pPr>
            <a:r>
              <a:rPr lang="lt-L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Nuolatinis </a:t>
            </a:r>
            <a:r>
              <a:rPr lang="lt-L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DofE</a:t>
            </a:r>
            <a:r>
              <a:rPr lang="lt-L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Lietuva palaikymas</a:t>
            </a:r>
            <a:endParaRPr lang="lt-LT" sz="200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lt-LT" sz="3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EC084C-58C1-4630-A3C1-85EADE746A7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72200" y="1690688"/>
            <a:ext cx="5181600" cy="4486275"/>
          </a:xfrm>
        </p:spPr>
        <p:txBody>
          <a:bodyPr>
            <a:normAutofit/>
          </a:bodyPr>
          <a:lstStyle/>
          <a:p>
            <a:pPr marL="342900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lt-LT" sz="2000" dirty="0">
                <a:solidFill>
                  <a:schemeClr val="dk1"/>
                </a:solidFill>
                <a:latin typeface="Calibri" panose="020F0502020204030204" pitchFamily="34" charset="0"/>
                <a:ea typeface="Source Sans 3"/>
                <a:cs typeface="Calibri" panose="020F0502020204030204" pitchFamily="34" charset="0"/>
                <a:sym typeface="Source Sans 3"/>
              </a:rPr>
              <a:t>Išskirtinumas ir prestižas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lt-LT" sz="2000" dirty="0">
                <a:latin typeface="Calibri" panose="020F0502020204030204" pitchFamily="34" charset="0"/>
                <a:ea typeface="Source Sans 3"/>
                <a:cs typeface="Calibri" panose="020F0502020204030204" pitchFamily="34" charset="0"/>
                <a:sym typeface="Source Sans 3"/>
              </a:rPr>
              <a:t>Prisijungimas prie tarptautinės bendruomenės 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lt-LT" sz="2000" dirty="0">
                <a:solidFill>
                  <a:schemeClr val="dk1"/>
                </a:solidFill>
                <a:latin typeface="Calibri" panose="020F0502020204030204" pitchFamily="34" charset="0"/>
                <a:ea typeface="Source Sans 3"/>
                <a:cs typeface="Calibri" panose="020F0502020204030204" pitchFamily="34" charset="0"/>
                <a:sym typeface="Source Sans 3"/>
              </a:rPr>
              <a:t>Mokinių ir mokyklos pasiekimų viešinimas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lt-LT" sz="200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Source Sans 3"/>
                <a:cs typeface="Calibri" panose="020F0502020204030204" pitchFamily="34" charset="0"/>
                <a:sym typeface="Source Sans 3"/>
              </a:rPr>
              <a:t>Renginiai 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lt-LT" sz="20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Dalyvavimą programoje teigiamai vertina mokinių tėvai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lt-LT" sz="2000" dirty="0">
                <a:solidFill>
                  <a:srgbClr val="000000"/>
                </a:solidFill>
                <a:latin typeface="Calibri" panose="020F0502020204030204" pitchFamily="34" charset="0"/>
                <a:ea typeface="Source Sans 3"/>
                <a:cs typeface="Calibri" panose="020F0502020204030204" pitchFamily="34" charset="0"/>
                <a:sym typeface="Source Sans 3"/>
              </a:rPr>
              <a:t>K</a:t>
            </a:r>
            <a:r>
              <a:rPr lang="lt-LT" sz="2000" dirty="0">
                <a:solidFill>
                  <a:schemeClr val="dk1"/>
                </a:solidFill>
                <a:latin typeface="Calibri" panose="020F0502020204030204" pitchFamily="34" charset="0"/>
                <a:ea typeface="Source Sans 3"/>
                <a:cs typeface="Calibri" panose="020F0502020204030204" pitchFamily="34" charset="0"/>
                <a:sym typeface="Source Sans 3"/>
              </a:rPr>
              <a:t>uriama pozityvi ir įgalinanti mokyklos aplinka</a:t>
            </a:r>
            <a:endParaRPr lang="lt-LT" sz="20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lt-LT" sz="200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lt-L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03F5D1-9E3A-4C47-A93C-5B6D68D20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839" y="0"/>
            <a:ext cx="359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85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99047" y="170531"/>
            <a:ext cx="2795744" cy="10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8"/>
          <p:cNvSpPr/>
          <p:nvPr/>
        </p:nvSpPr>
        <p:spPr>
          <a:xfrm>
            <a:off x="0" y="1204933"/>
            <a:ext cx="12192000" cy="45719"/>
          </a:xfrm>
          <a:prstGeom prst="rect">
            <a:avLst/>
          </a:prstGeom>
          <a:solidFill>
            <a:srgbClr val="009EC8">
              <a:alpha val="7294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DB9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EE5C853-96C9-A0DC-CA21-CDA81DB35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64" y="1390360"/>
            <a:ext cx="10515600" cy="3283703"/>
          </a:xfrm>
        </p:spPr>
        <p:txBody>
          <a:bodyPr>
            <a:normAutofit/>
          </a:bodyPr>
          <a:lstStyle/>
          <a:p>
            <a:r>
              <a:rPr lang="lt-LT" dirty="0"/>
              <a:t>Vieta jūsų kontaktams</a:t>
            </a:r>
            <a:br>
              <a:rPr lang="en-US" dirty="0"/>
            </a:br>
            <a:br>
              <a:rPr lang="en-US" dirty="0"/>
            </a:br>
            <a:r>
              <a:rPr lang="en-US" dirty="0">
                <a:hlinkClick r:id="rId4"/>
              </a:rPr>
              <a:t>www.dofe.lt</a:t>
            </a:r>
            <a:br>
              <a:rPr lang="en-US" dirty="0"/>
            </a:b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491294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7"/>
          <p:cNvSpPr txBox="1">
            <a:spLocks noGrp="1"/>
          </p:cNvSpPr>
          <p:nvPr>
            <p:ph type="body" idx="1"/>
          </p:nvPr>
        </p:nvSpPr>
        <p:spPr>
          <a:xfrm>
            <a:off x="2018963" y="2129485"/>
            <a:ext cx="8445837" cy="2916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1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lt-LT" sz="3200" dirty="0">
                <a:latin typeface="Calibri"/>
                <a:ea typeface="Calibri"/>
                <a:cs typeface="Calibri"/>
                <a:sym typeface="Calibri"/>
              </a:rPr>
              <a:t>Tai </a:t>
            </a:r>
            <a:r>
              <a:rPr lang="lt-LT" sz="3200" b="1" dirty="0">
                <a:solidFill>
                  <a:srgbClr val="E40046"/>
                </a:solidFill>
                <a:latin typeface="Calibri"/>
                <a:ea typeface="Calibri"/>
                <a:cs typeface="Calibri"/>
                <a:sym typeface="Calibri"/>
              </a:rPr>
              <a:t>savanoriška</a:t>
            </a:r>
            <a:r>
              <a:rPr lang="lt-LT" sz="3200" b="1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lt-LT" sz="3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b="1" dirty="0">
                <a:solidFill>
                  <a:srgbClr val="7BBF31"/>
                </a:solidFill>
                <a:latin typeface="Calibri"/>
                <a:ea typeface="Calibri"/>
                <a:cs typeface="Calibri"/>
                <a:sym typeface="Calibri"/>
              </a:rPr>
              <a:t>nekonkurencinga</a:t>
            </a:r>
            <a:r>
              <a:rPr lang="lt-LT" sz="3200" dirty="0">
                <a:latin typeface="Calibri"/>
                <a:ea typeface="Calibri"/>
                <a:cs typeface="Calibri"/>
                <a:sym typeface="Calibri"/>
              </a:rPr>
              <a:t> ir </a:t>
            </a:r>
            <a:r>
              <a:rPr lang="lt-LT" sz="3200" b="1" dirty="0">
                <a:solidFill>
                  <a:srgbClr val="FFC72C"/>
                </a:solidFill>
                <a:latin typeface="Calibri"/>
                <a:ea typeface="Calibri"/>
                <a:cs typeface="Calibri"/>
                <a:sym typeface="Calibri"/>
              </a:rPr>
              <a:t>kiekvienam</a:t>
            </a:r>
            <a:r>
              <a:rPr lang="lt-LT" sz="3200" dirty="0">
                <a:latin typeface="Calibri"/>
                <a:ea typeface="Calibri"/>
                <a:cs typeface="Calibri"/>
                <a:sym typeface="Calibri"/>
              </a:rPr>
              <a:t> jaunam žmogui nuo 14 iki 24-erių metų amžiaus atvira</a:t>
            </a:r>
            <a:r>
              <a:rPr lang="lt-LT" sz="3200" dirty="0">
                <a:solidFill>
                  <a:srgbClr val="0096D3"/>
                </a:solidFill>
                <a:latin typeface="Calibri"/>
                <a:ea typeface="Calibri"/>
                <a:cs typeface="Calibri"/>
                <a:sym typeface="Calibri"/>
              </a:rPr>
              <a:t> neformaliojo ugdymo(</a:t>
            </a:r>
            <a:r>
              <a:rPr lang="lt-LT" sz="3200" dirty="0" err="1">
                <a:solidFill>
                  <a:srgbClr val="0096D3"/>
                </a:solidFill>
                <a:latin typeface="Calibri"/>
                <a:ea typeface="Calibri"/>
                <a:cs typeface="Calibri"/>
                <a:sym typeface="Calibri"/>
              </a:rPr>
              <a:t>si</a:t>
            </a:r>
            <a:r>
              <a:rPr lang="lt-LT" sz="3200" dirty="0">
                <a:solidFill>
                  <a:srgbClr val="0096D3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lt-LT" sz="3200" dirty="0">
                <a:latin typeface="Calibri"/>
                <a:ea typeface="Calibri"/>
                <a:cs typeface="Calibri"/>
                <a:sym typeface="Calibri"/>
              </a:rPr>
              <a:t>programa. 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508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b="1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508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524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7"/>
          <p:cNvSpPr/>
          <p:nvPr/>
        </p:nvSpPr>
        <p:spPr>
          <a:xfrm>
            <a:off x="7044075" y="-111046"/>
            <a:ext cx="5140036" cy="168974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7331" y="206389"/>
            <a:ext cx="2795744" cy="1054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5352" y="1389635"/>
            <a:ext cx="12193057" cy="67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EEF745-064E-4E5E-B336-15A7EA3B1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480" y="0"/>
            <a:ext cx="3596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5"/>
          <p:cNvSpPr/>
          <p:nvPr/>
        </p:nvSpPr>
        <p:spPr>
          <a:xfrm>
            <a:off x="7950200" y="6019911"/>
            <a:ext cx="373263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lt-LT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130-yje šalių ir teritorijų visame pasaulyje </a:t>
            </a: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90161"/>
            <a:ext cx="12193057" cy="67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51899" y="41914"/>
            <a:ext cx="2632451" cy="9904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C0EAC6-5079-4986-9C9D-AF6395589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410"/>
            <a:ext cx="10515600" cy="913946"/>
          </a:xfrm>
        </p:spPr>
        <p:txBody>
          <a:bodyPr>
            <a:normAutofit/>
          </a:bodyPr>
          <a:lstStyle/>
          <a:p>
            <a:r>
              <a:rPr lang="en-US" sz="3200" b="1" dirty="0"/>
              <a:t>DofE </a:t>
            </a:r>
            <a:r>
              <a:rPr lang="en-US" sz="3200" b="1" dirty="0" err="1"/>
              <a:t>pasaulyje</a:t>
            </a:r>
            <a:endParaRPr lang="lt-LT" sz="32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CD3B56-629C-B43C-8D72-A5507073B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6759" y="2904782"/>
            <a:ext cx="2082368" cy="3123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4B942E-4C4F-426C-BDAA-02D7C149BC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7133"/>
            <a:ext cx="359664" cy="68580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6AA474-3D30-4B0F-BD34-CE50514E8BC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353201" y="1358283"/>
            <a:ext cx="4445221" cy="4818680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 70</a:t>
            </a:r>
            <a:r>
              <a:rPr lang="lt-LT" sz="3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t-LT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metų</a:t>
            </a:r>
            <a:endParaRPr lang="lt-LT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mln</a:t>
            </a:r>
            <a:r>
              <a:rPr lang="en-US" sz="36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jaunų</a:t>
            </a: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žmonių</a:t>
            </a:r>
            <a:endParaRPr lang="lt-LT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180,000+</a:t>
            </a:r>
            <a:r>
              <a:rPr lang="lt-LT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vadovų-mentorių ir savanorių </a:t>
            </a:r>
            <a:endParaRPr lang="lt-LT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36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120 </a:t>
            </a:r>
            <a:r>
              <a:rPr lang="lt-LT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šalių ir regionų</a:t>
            </a:r>
            <a:endParaRPr lang="lt-LT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lt-L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C5AE5D-C49B-FF82-E2EB-AD24D88487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942" y="1215043"/>
            <a:ext cx="3439434" cy="2579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48F395-4F93-FA1A-7EE9-85BB409D94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941" y="3822639"/>
            <a:ext cx="3439435" cy="21972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95094B-3F70-9AA5-58FF-C27D8A258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8376" y="670875"/>
            <a:ext cx="2277984" cy="227798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5"/>
          <p:cNvSpPr/>
          <p:nvPr/>
        </p:nvSpPr>
        <p:spPr>
          <a:xfrm>
            <a:off x="7950200" y="6019911"/>
            <a:ext cx="373263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lt-LT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130-yje šalių ir teritorijų visame pasaulyje </a:t>
            </a: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90161"/>
            <a:ext cx="12193057" cy="67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51899" y="41914"/>
            <a:ext cx="2632451" cy="9904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7FF473-8BDE-4E83-B62E-5EC7BED05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7216"/>
          </a:xfrm>
        </p:spPr>
        <p:txBody>
          <a:bodyPr>
            <a:normAutofit/>
          </a:bodyPr>
          <a:lstStyle/>
          <a:p>
            <a:r>
              <a:rPr lang="en-US" sz="3200" b="1" dirty="0"/>
              <a:t>DofE </a:t>
            </a:r>
            <a:r>
              <a:rPr lang="en-US" sz="3200" b="1" dirty="0" err="1"/>
              <a:t>Lietuvoje</a:t>
            </a:r>
            <a:endParaRPr lang="lt-LT" sz="32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D4309-3A4C-4126-A323-026D9C382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4514284" cy="4351338"/>
          </a:xfrm>
        </p:spPr>
        <p:txBody>
          <a:bodyPr>
            <a:normAutofit fontScale="85000" lnSpcReduction="20000"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lt-LT" sz="3600" b="1" dirty="0">
                <a:solidFill>
                  <a:srgbClr val="C00000"/>
                </a:solidFill>
              </a:rPr>
              <a:t>18</a:t>
            </a:r>
            <a:r>
              <a:rPr lang="lt-LT" sz="3600" b="1" dirty="0">
                <a:solidFill>
                  <a:schemeClr val="tx1"/>
                </a:solidFill>
              </a:rPr>
              <a:t> metų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lt-LT" sz="3600" b="1" dirty="0">
                <a:solidFill>
                  <a:srgbClr val="00B0F0"/>
                </a:solidFill>
              </a:rPr>
              <a:t>~ </a:t>
            </a:r>
            <a:r>
              <a:rPr lang="en-US" sz="36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organizacij</a:t>
            </a:r>
            <a:r>
              <a:rPr lang="lt-LT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ų</a:t>
            </a:r>
            <a:endParaRPr lang="lt-LT" sz="3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lnSpc>
                <a:spcPct val="150000"/>
              </a:lnSpc>
              <a:buNone/>
            </a:pPr>
            <a:r>
              <a:rPr lang="lt-LT" sz="3600" b="1" dirty="0">
                <a:solidFill>
                  <a:srgbClr val="00B050"/>
                </a:solidFill>
              </a:rPr>
              <a:t>~ 300 </a:t>
            </a:r>
            <a:r>
              <a:rPr lang="lt-LT" sz="3600" b="1" dirty="0"/>
              <a:t>pedagogų</a:t>
            </a:r>
            <a:endParaRPr lang="lt-LT" sz="3600" dirty="0"/>
          </a:p>
          <a:p>
            <a:pPr marL="11430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lt-LT" sz="3600" b="1" dirty="0">
                <a:solidFill>
                  <a:srgbClr val="7030A0"/>
                </a:solidFill>
              </a:rPr>
              <a:t>2</a:t>
            </a:r>
            <a:r>
              <a:rPr lang="lt-LT" sz="36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00+</a:t>
            </a:r>
            <a:r>
              <a:rPr lang="lt-LT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jaunų žmonių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lt-LT" sz="3600" b="1" dirty="0">
                <a:solidFill>
                  <a:srgbClr val="00B050"/>
                </a:solidFill>
              </a:rPr>
              <a:t>~ 500 </a:t>
            </a:r>
            <a:r>
              <a:rPr lang="lt-LT" sz="3600" b="1" dirty="0">
                <a:solidFill>
                  <a:schemeClr val="tx1"/>
                </a:solidFill>
              </a:rPr>
              <a:t>savanorių</a:t>
            </a:r>
          </a:p>
          <a:p>
            <a:pPr marL="114300" indent="0">
              <a:buNone/>
            </a:pPr>
            <a:r>
              <a:rPr lang="lt-LT" sz="36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lang="lt-LT" sz="3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860F40-51A8-4AF8-B0E3-1F682D1D833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504155" y="1355553"/>
            <a:ext cx="6400800" cy="4821410"/>
          </a:xfrm>
        </p:spPr>
        <p:txBody>
          <a:bodyPr/>
          <a:lstStyle/>
          <a:p>
            <a:endParaRPr lang="lt-L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03F5D1-9E3A-4C47-A93C-5B6D68D20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4457" y="0"/>
            <a:ext cx="35966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B7EA49-F43F-4D73-A3B5-F94940D1E7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2484" y="1453019"/>
            <a:ext cx="6704141" cy="446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0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6741" y="4734118"/>
            <a:ext cx="2584710" cy="74117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0"/>
          <p:cNvSpPr txBox="1"/>
          <p:nvPr/>
        </p:nvSpPr>
        <p:spPr>
          <a:xfrm>
            <a:off x="936968" y="2062465"/>
            <a:ext cx="10224368" cy="360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200" b="1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DofE programa </a:t>
            </a:r>
            <a:r>
              <a:rPr lang="lt-LT" sz="3200" b="0" i="1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3200" b="0" i="1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3200" b="1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yra pirmas pasirinkimas jaunimui, norinčiam pasiekti daugiau. </a:t>
            </a:r>
            <a:endParaRPr sz="3200" b="1" i="0" u="none" strike="noStrike" cap="none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000" dirty="0">
                <a:solidFill>
                  <a:srgbClr val="4A4A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lt-LT" sz="2000" b="0" i="0" dirty="0">
                <a:solidFill>
                  <a:srgbClr val="4A4A4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ai unikali visapusiško tobulėjimo platforma, skatinanti siekti pačiam jaunam žmogui įdomių tikslų, atrasti naujų dalykų ir mokytis iš asmeninės patirties. DofE padeda ugdyti socialines-emocines kompetencijas, atpažinti savo gebėjimus, išlikti fiziškai aktyviems ir įgyti karjeros planavimo įgūdžių. </a:t>
            </a:r>
          </a:p>
          <a:p>
            <a:pPr algn="ctr">
              <a:buSzPts val="2800"/>
            </a:pPr>
            <a:endParaRPr lang="en-US" sz="2000" dirty="0">
              <a:solidFill>
                <a:srgbClr val="4A4A4A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algn="ctr">
              <a:buSzPts val="2800"/>
            </a:pPr>
            <a:endParaRPr lang="en-US" sz="2000" b="1" i="0" dirty="0">
              <a:solidFill>
                <a:srgbClr val="4A4A4A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>
              <a:buSzPts val="2800"/>
            </a:pPr>
            <a:r>
              <a:rPr lang="lt-LT" sz="2400" b="1" i="0" dirty="0">
                <a:solidFill>
                  <a:srgbClr val="00B0F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DofE šūkis – pasiruošęs gyvenimui</a:t>
            </a:r>
            <a:r>
              <a:rPr lang="en-US" sz="2400" b="1" i="0" dirty="0">
                <a:solidFill>
                  <a:srgbClr val="00B0F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lt-LT" sz="2400" b="1" i="1" u="none" strike="noStrike" cap="none" dirty="0">
              <a:solidFill>
                <a:srgbClr val="00B0F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000" b="0" i="1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78" name="Google Shape;27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62260" y="205929"/>
            <a:ext cx="2783378" cy="1050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256144"/>
            <a:ext cx="12193057" cy="67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A75D17-9BE1-4031-9506-89F3934AAC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302" y="0"/>
            <a:ext cx="3596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3"/>
          <p:cNvSpPr/>
          <p:nvPr/>
        </p:nvSpPr>
        <p:spPr>
          <a:xfrm>
            <a:off x="227210" y="367473"/>
            <a:ext cx="86397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lt-LT" sz="3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Visapusiškas tobulėjimas</a:t>
            </a:r>
            <a:endParaRPr sz="32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1" name="Google Shape;35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0" y="83131"/>
            <a:ext cx="2893868" cy="1091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99224" y="2378630"/>
            <a:ext cx="2011219" cy="201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87623" y="2378630"/>
            <a:ext cx="2011219" cy="201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25036" y="2343115"/>
            <a:ext cx="2000667" cy="200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75076" y="2403438"/>
            <a:ext cx="2011204" cy="2011204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13"/>
          <p:cNvSpPr/>
          <p:nvPr/>
        </p:nvSpPr>
        <p:spPr>
          <a:xfrm>
            <a:off x="51053" y="4715199"/>
            <a:ext cx="2325321" cy="37457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lt-LT" sz="1600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Savanorystė</a:t>
            </a:r>
            <a:endParaRPr sz="1600" b="1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3"/>
          <p:cNvSpPr/>
          <p:nvPr/>
        </p:nvSpPr>
        <p:spPr>
          <a:xfrm>
            <a:off x="2446679" y="4715347"/>
            <a:ext cx="2319285" cy="37457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lt-LT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Aktyvi veikla</a:t>
            </a:r>
            <a:endParaRPr sz="1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13"/>
          <p:cNvSpPr/>
          <p:nvPr/>
        </p:nvSpPr>
        <p:spPr>
          <a:xfrm>
            <a:off x="4836685" y="4740154"/>
            <a:ext cx="2436951" cy="37457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lt-LT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Įgūdžiai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13"/>
          <p:cNvSpPr/>
          <p:nvPr/>
        </p:nvSpPr>
        <p:spPr>
          <a:xfrm>
            <a:off x="7344357" y="4740154"/>
            <a:ext cx="2389590" cy="37457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lt-LT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Žygiai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13"/>
          <p:cNvSpPr txBox="1"/>
          <p:nvPr/>
        </p:nvSpPr>
        <p:spPr>
          <a:xfrm>
            <a:off x="263236" y="1579423"/>
            <a:ext cx="11776364" cy="498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lt-LT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Dalyviai tobulėja, išsikeldami </a:t>
            </a:r>
            <a:r>
              <a:rPr lang="lt-LT" sz="2400" b="1" i="0" u="none" strike="noStrike" cap="none" dirty="0">
                <a:solidFill>
                  <a:srgbClr val="882581"/>
                </a:solidFill>
                <a:latin typeface="Calibri"/>
                <a:ea typeface="Calibri"/>
                <a:cs typeface="Calibri"/>
                <a:sym typeface="Calibri"/>
              </a:rPr>
              <a:t>TIKSLUS</a:t>
            </a:r>
            <a:r>
              <a:rPr lang="lt-LT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lt-LT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šiose programos dalyse: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Google Shape;361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06606" y="2378630"/>
            <a:ext cx="2036012" cy="2036012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13"/>
          <p:cNvSpPr/>
          <p:nvPr/>
        </p:nvSpPr>
        <p:spPr>
          <a:xfrm>
            <a:off x="9765313" y="4740153"/>
            <a:ext cx="2389590" cy="37457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8825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lt-LT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Rezidavimo projektas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13"/>
          <p:cNvSpPr/>
          <p:nvPr/>
        </p:nvSpPr>
        <p:spPr>
          <a:xfrm>
            <a:off x="51053" y="5144688"/>
            <a:ext cx="2325321" cy="119181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lt-LT" sz="16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Dalyviai teikia </a:t>
            </a:r>
            <a:r>
              <a:rPr lang="lt-LT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paslaugas</a:t>
            </a:r>
            <a:r>
              <a:rPr lang="lt-LT" sz="16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bendruomenei, ugdo socialinę atsakomybę.</a:t>
            </a:r>
            <a:endParaRPr sz="16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13"/>
          <p:cNvSpPr/>
          <p:nvPr/>
        </p:nvSpPr>
        <p:spPr>
          <a:xfrm>
            <a:off x="4836685" y="5155798"/>
            <a:ext cx="2436951" cy="119181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lt-LT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Įgalina atpažinti ir ugdyti savo talentus, skatina pasitikėjimą savimi.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13"/>
          <p:cNvSpPr/>
          <p:nvPr/>
        </p:nvSpPr>
        <p:spPr>
          <a:xfrm>
            <a:off x="7344357" y="5155790"/>
            <a:ext cx="2389590" cy="119181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lt-LT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Padeda ugdyti komandinio darbo įgūdžius, pozityviai spręsti konfliktus.</a:t>
            </a: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13"/>
          <p:cNvSpPr/>
          <p:nvPr/>
        </p:nvSpPr>
        <p:spPr>
          <a:xfrm>
            <a:off x="9765313" y="5155790"/>
            <a:ext cx="2389590" cy="119181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8825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lt-LT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Jaunimas įgyja tarptautinės patirties, geriau pažįsta savo ir kitas kultūras.</a:t>
            </a: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13"/>
          <p:cNvSpPr/>
          <p:nvPr/>
        </p:nvSpPr>
        <p:spPr>
          <a:xfrm>
            <a:off x="2446679" y="5144840"/>
            <a:ext cx="2319285" cy="119181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lt-LT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Skatinama rūpintis savo fizine sveikata, lavinami sveikos gyvensenos įgūdžiai.  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7802E0-F13E-9006-97D6-1EC9BA06B8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194734"/>
            <a:ext cx="12192000" cy="670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ED0EA0-FECD-5B6B-96F8-B7C737485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7258"/>
            <a:ext cx="12192000" cy="67056"/>
          </a:xfrm>
          <a:prstGeom prst="rect">
            <a:avLst/>
          </a:prstGeom>
        </p:spPr>
      </p:pic>
      <p:sp>
        <p:nvSpPr>
          <p:cNvPr id="801" name="Google Shape;801;p29"/>
          <p:cNvSpPr txBox="1">
            <a:spLocks noGrp="1"/>
          </p:cNvSpPr>
          <p:nvPr>
            <p:ph type="title"/>
          </p:nvPr>
        </p:nvSpPr>
        <p:spPr>
          <a:xfrm>
            <a:off x="672307" y="602178"/>
            <a:ext cx="7806675" cy="665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GB" sz="2800" b="1" dirty="0" err="1">
                <a:latin typeface="Calibri"/>
                <a:ea typeface="Calibri"/>
                <a:cs typeface="Calibri"/>
                <a:sym typeface="Calibri"/>
              </a:rPr>
              <a:t>Trys</a:t>
            </a:r>
            <a:r>
              <a:rPr lang="en-GB" sz="2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0" b="1" dirty="0" err="1">
                <a:latin typeface="Calibri"/>
                <a:ea typeface="Calibri"/>
                <a:cs typeface="Calibri"/>
                <a:sym typeface="Calibri"/>
              </a:rPr>
              <a:t>progresyvūs</a:t>
            </a:r>
            <a:r>
              <a:rPr lang="en-GB" sz="2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0" b="1" dirty="0" err="1">
                <a:latin typeface="Calibri"/>
                <a:ea typeface="Calibri"/>
                <a:cs typeface="Calibri"/>
                <a:sym typeface="Calibri"/>
              </a:rPr>
              <a:t>lygiai</a:t>
            </a:r>
            <a:r>
              <a:rPr lang="en-GB" sz="2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0" b="1" dirty="0" err="1">
                <a:latin typeface="Calibri"/>
                <a:ea typeface="Calibri"/>
                <a:cs typeface="Calibri"/>
                <a:sym typeface="Calibri"/>
              </a:rPr>
              <a:t>asmeninio</a:t>
            </a:r>
            <a:r>
              <a:rPr lang="en-GB" sz="2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0" b="1" dirty="0" err="1">
                <a:latin typeface="Calibri"/>
                <a:ea typeface="Calibri"/>
                <a:cs typeface="Calibri"/>
                <a:sym typeface="Calibri"/>
              </a:rPr>
              <a:t>iššūkio</a:t>
            </a:r>
            <a:r>
              <a:rPr lang="en-GB" sz="2800" b="1" dirty="0">
                <a:latin typeface="Calibri"/>
                <a:ea typeface="Calibri"/>
                <a:cs typeface="Calibri"/>
                <a:sym typeface="Calibri"/>
              </a:rPr>
              <a:t> link </a:t>
            </a:r>
            <a:endParaRPr sz="2800" dirty="0"/>
          </a:p>
        </p:txBody>
      </p:sp>
      <p:pic>
        <p:nvPicPr>
          <p:cNvPr id="802" name="Google Shape;802;p2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88551" y="2399145"/>
            <a:ext cx="10850478" cy="1701272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29"/>
          <p:cNvSpPr/>
          <p:nvPr/>
        </p:nvSpPr>
        <p:spPr>
          <a:xfrm>
            <a:off x="855980" y="4775497"/>
            <a:ext cx="9222549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GB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DofE </a:t>
            </a:r>
            <a:r>
              <a:rPr lang="en-GB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programa</a:t>
            </a:r>
            <a:r>
              <a:rPr lang="lt-LT" sz="2000" dirty="0"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GB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maratonas</a:t>
            </a:r>
            <a:r>
              <a:rPr lang="en-GB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bet ne </a:t>
            </a:r>
            <a:r>
              <a:rPr lang="en-GB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sprintas</a:t>
            </a:r>
            <a:r>
              <a:rPr lang="en-GB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GB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Jaunas</a:t>
            </a:r>
            <a:r>
              <a:rPr lang="en-GB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žmogus</a:t>
            </a:r>
            <a:r>
              <a:rPr lang="en-GB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laisvas</a:t>
            </a:r>
            <a:r>
              <a:rPr lang="en-GB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pats </a:t>
            </a:r>
            <a:r>
              <a:rPr lang="en-GB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nuspręsti</a:t>
            </a:r>
            <a:r>
              <a:rPr lang="en-GB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kiek</a:t>
            </a:r>
            <a:r>
              <a:rPr lang="en-GB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laiko</a:t>
            </a:r>
            <a:r>
              <a:rPr lang="en-GB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jis</a:t>
            </a:r>
            <a:r>
              <a:rPr lang="en-GB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nori </a:t>
            </a:r>
            <a:r>
              <a:rPr lang="en-GB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skirti</a:t>
            </a:r>
            <a:r>
              <a:rPr lang="en-GB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pasirinktam</a:t>
            </a:r>
            <a:r>
              <a:rPr lang="en-GB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lygiui</a:t>
            </a:r>
            <a:r>
              <a:rPr lang="en-GB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užbaigti</a:t>
            </a:r>
            <a:r>
              <a:rPr lang="en-GB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  </a:t>
            </a:r>
            <a:endParaRPr dirty="0"/>
          </a:p>
        </p:txBody>
      </p:sp>
      <p:pic>
        <p:nvPicPr>
          <p:cNvPr id="804" name="Google Shape;804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17483" y="213263"/>
            <a:ext cx="2795744" cy="1054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95F956-F5A7-9137-05FB-E48E1F0EB2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596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3" name="Google Shape;683;p30"/>
          <p:cNvGraphicFramePr/>
          <p:nvPr>
            <p:extLst>
              <p:ext uri="{D42A27DB-BD31-4B8C-83A1-F6EECF244321}">
                <p14:modId xmlns:p14="http://schemas.microsoft.com/office/powerpoint/2010/main" val="1725211276"/>
              </p:ext>
            </p:extLst>
          </p:nvPr>
        </p:nvGraphicFramePr>
        <p:xfrm>
          <a:off x="1619966" y="1924889"/>
          <a:ext cx="8952068" cy="366045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03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5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30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333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Calibri"/>
                        <a:buNone/>
                      </a:pPr>
                      <a:r>
                        <a:rPr lang="en-GB" sz="30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Savanorystė</a:t>
                      </a:r>
                      <a:endParaRPr sz="30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0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Calibri"/>
                        <a:buNone/>
                      </a:pPr>
                      <a:r>
                        <a:rPr lang="en-GB" sz="30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Įgūdžiai</a:t>
                      </a:r>
                      <a:endParaRPr sz="30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0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Calibri"/>
                        <a:buNone/>
                      </a:pPr>
                      <a:r>
                        <a:rPr lang="en-GB" sz="30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Aktyvi veikla</a:t>
                      </a:r>
                      <a:endParaRPr sz="30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00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Calibri"/>
                        <a:buNone/>
                      </a:pPr>
                      <a:r>
                        <a:rPr lang="en-GB" sz="30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mėnesiai</a:t>
                      </a:r>
                      <a:endParaRPr sz="30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08C">
                        <a:alpha val="447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Calibri"/>
                        <a:buNone/>
                      </a:pPr>
                      <a:r>
                        <a:rPr lang="en-GB" sz="30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mėnesiai</a:t>
                      </a:r>
                      <a:endParaRPr sz="30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08C">
                        <a:alpha val="447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Calibri"/>
                        <a:buNone/>
                      </a:pPr>
                      <a:r>
                        <a:rPr lang="en-GB" sz="30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mėnesiai</a:t>
                      </a:r>
                      <a:endParaRPr sz="30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08C">
                        <a:alpha val="447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764"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Calibri"/>
                        <a:buNone/>
                      </a:pPr>
                      <a:r>
                        <a:rPr lang="en-GB" sz="30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 </a:t>
                      </a:r>
                      <a:r>
                        <a:rPr lang="en-GB" sz="3000" b="0" i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papildomai</a:t>
                      </a:r>
                      <a:r>
                        <a:rPr lang="en-GB" sz="30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3 </a:t>
                      </a:r>
                      <a:r>
                        <a:rPr lang="en-GB" sz="3000" b="0" i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mėnesiai</a:t>
                      </a:r>
                      <a:endParaRPr sz="30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Calibri"/>
                        <a:buNone/>
                      </a:pPr>
                      <a:r>
                        <a:rPr lang="en-GB" sz="3000" b="0" i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dalyvio</a:t>
                      </a:r>
                      <a:r>
                        <a:rPr lang="en-GB" sz="30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GB" sz="3000" b="0" i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pasirinktoje</a:t>
                      </a:r>
                      <a:r>
                        <a:rPr lang="en-GB" sz="30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GB" sz="3000" b="0" i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programos</a:t>
                      </a:r>
                      <a:r>
                        <a:rPr lang="en-GB" sz="30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GB" sz="3000" b="0" i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dalyje</a:t>
                      </a:r>
                      <a:endParaRPr sz="30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08C">
                        <a:alpha val="4470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2061"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Calibri"/>
                        <a:buNone/>
                      </a:pPr>
                      <a:r>
                        <a:rPr lang="en-GB" sz="3000" b="1" i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Žygis</a:t>
                      </a:r>
                      <a:r>
                        <a:rPr lang="en-GB" sz="3000" b="1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GB" sz="30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–</a:t>
                      </a:r>
                      <a:r>
                        <a:rPr lang="en-GB" sz="3000" b="1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GB" sz="30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</a:t>
                      </a:r>
                      <a:r>
                        <a:rPr lang="en-GB" sz="3000" b="0" i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dienos</a:t>
                      </a:r>
                      <a:r>
                        <a:rPr lang="en-GB" sz="30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/1 </a:t>
                      </a:r>
                      <a:r>
                        <a:rPr lang="en-GB" sz="3000" b="0" i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naktis</a:t>
                      </a:r>
                      <a:r>
                        <a:rPr lang="en-GB" sz="30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(24 km)</a:t>
                      </a:r>
                      <a:endParaRPr sz="30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0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84" name="Google Shape;684;p30"/>
          <p:cNvSpPr txBox="1"/>
          <p:nvPr/>
        </p:nvSpPr>
        <p:spPr>
          <a:xfrm>
            <a:off x="1172523" y="504147"/>
            <a:ext cx="7772400" cy="838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lt2">
                <a:alpha val="73725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Bronzos lygis</a:t>
            </a:r>
            <a:endParaRPr sz="3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5" name="Google Shape;68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4168" y="230494"/>
            <a:ext cx="2624599" cy="99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9433" y="493752"/>
            <a:ext cx="1428750" cy="109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3" name="Google Shape;693;p31"/>
          <p:cNvGraphicFramePr/>
          <p:nvPr>
            <p:extLst>
              <p:ext uri="{D42A27DB-BD31-4B8C-83A1-F6EECF244321}">
                <p14:modId xmlns:p14="http://schemas.microsoft.com/office/powerpoint/2010/main" val="2772246777"/>
              </p:ext>
            </p:extLst>
          </p:nvPr>
        </p:nvGraphicFramePr>
        <p:xfrm>
          <a:off x="1703240" y="2050423"/>
          <a:ext cx="8785519" cy="355615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470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9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44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371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Calibri"/>
                        <a:buNone/>
                      </a:pPr>
                      <a:r>
                        <a:rPr lang="en-GB" sz="30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Savanorystė</a:t>
                      </a:r>
                      <a:endParaRPr sz="30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Calibri"/>
                        <a:buNone/>
                      </a:pPr>
                      <a:r>
                        <a:rPr lang="en-GB" sz="3000" b="1" i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Įgūdžiai</a:t>
                      </a:r>
                      <a:endParaRPr sz="30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Calibri"/>
                        <a:buNone/>
                      </a:pPr>
                      <a:r>
                        <a:rPr lang="en-GB" sz="30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Aktyvi veikla</a:t>
                      </a:r>
                      <a:endParaRPr sz="30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B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45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37F"/>
                        </a:buClr>
                        <a:buSzPts val="3000"/>
                        <a:buFont typeface="Calibri"/>
                        <a:buNone/>
                      </a:pPr>
                      <a:r>
                        <a:rPr lang="en-GB" sz="3000" b="0" i="0" u="none" strike="noStrike" cap="none">
                          <a:solidFill>
                            <a:srgbClr val="0033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 mėnesiai</a:t>
                      </a:r>
                      <a:endParaRPr sz="3000" b="0" i="0" u="none" strike="noStrike" cap="none">
                        <a:solidFill>
                          <a:srgbClr val="0033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BD6EE">
                        <a:alpha val="5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37F"/>
                        </a:buClr>
                        <a:buSzPts val="3000"/>
                        <a:buFont typeface="Calibri"/>
                        <a:buNone/>
                      </a:pPr>
                      <a:r>
                        <a:rPr lang="en-GB" sz="3000" b="0" i="0" u="none" strike="noStrike" cap="none">
                          <a:solidFill>
                            <a:srgbClr val="0033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 mėnesiai</a:t>
                      </a:r>
                      <a:endParaRPr sz="3000" b="0" i="0" u="none" strike="noStrike" cap="none">
                        <a:solidFill>
                          <a:srgbClr val="0033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BD6EE">
                        <a:alpha val="5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37F"/>
                        </a:buClr>
                        <a:buSzPts val="3000"/>
                        <a:buFont typeface="Calibri"/>
                        <a:buNone/>
                      </a:pPr>
                      <a:r>
                        <a:rPr lang="en-GB" sz="3000" b="0" i="0" u="none" strike="noStrike" cap="none">
                          <a:solidFill>
                            <a:srgbClr val="0033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 mėnesiai</a:t>
                      </a:r>
                      <a:endParaRPr sz="3000" b="0" i="0" u="none" strike="noStrike" cap="none">
                        <a:solidFill>
                          <a:srgbClr val="0033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BD6EE">
                        <a:alpha val="5058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4016"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37F"/>
                        </a:buClr>
                        <a:buSzPts val="3000"/>
                        <a:buFont typeface="Calibri"/>
                        <a:buNone/>
                      </a:pPr>
                      <a:r>
                        <a:rPr lang="en-GB" sz="3000" b="0" i="0" u="none" strike="noStrike" cap="none">
                          <a:solidFill>
                            <a:srgbClr val="0033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Neturintiems bronzos ženklelio – papildomai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337F"/>
                        </a:buClr>
                        <a:buSzPts val="3000"/>
                        <a:buFont typeface="Calibri"/>
                        <a:buNone/>
                      </a:pPr>
                      <a:r>
                        <a:rPr lang="en-GB" sz="3000" b="0" i="0" u="none" strike="noStrike" cap="none">
                          <a:solidFill>
                            <a:srgbClr val="0033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 mėnesiai pasirinktoje programos dalyje</a:t>
                      </a:r>
                      <a:endParaRPr sz="3000" b="0" i="0" u="none" strike="noStrike" cap="none">
                        <a:solidFill>
                          <a:srgbClr val="0033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BD6EE">
                        <a:alpha val="5058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5936"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37F"/>
                        </a:buClr>
                        <a:buSzPts val="3000"/>
                        <a:buFont typeface="Calibri"/>
                        <a:buNone/>
                      </a:pPr>
                      <a:r>
                        <a:rPr lang="en-GB" sz="3000" b="1" i="0" u="none" strike="noStrike" cap="none" dirty="0" err="1">
                          <a:solidFill>
                            <a:srgbClr val="0033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Žygis</a:t>
                      </a:r>
                      <a:r>
                        <a:rPr lang="en-GB" sz="3000" b="1" i="0" u="none" strike="noStrike" cap="none" dirty="0">
                          <a:solidFill>
                            <a:srgbClr val="0033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GB" sz="3000" b="0" i="0" u="none" strike="noStrike" cap="none" dirty="0">
                          <a:solidFill>
                            <a:srgbClr val="0033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–</a:t>
                      </a:r>
                      <a:r>
                        <a:rPr lang="en-GB" sz="3000" b="1" i="0" u="none" strike="noStrike" cap="none" dirty="0">
                          <a:solidFill>
                            <a:srgbClr val="0033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GB" sz="3000" b="0" i="0" u="none" strike="noStrike" cap="none" dirty="0">
                          <a:solidFill>
                            <a:srgbClr val="0033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</a:t>
                      </a:r>
                      <a:r>
                        <a:rPr lang="en-GB" sz="3000" b="0" i="0" u="none" strike="noStrike" cap="none" dirty="0" err="1">
                          <a:solidFill>
                            <a:srgbClr val="0033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dienos</a:t>
                      </a:r>
                      <a:r>
                        <a:rPr lang="en-GB" sz="3000" b="0" i="0" u="none" strike="noStrike" cap="none" dirty="0">
                          <a:solidFill>
                            <a:srgbClr val="0033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/2 </a:t>
                      </a:r>
                      <a:r>
                        <a:rPr lang="en-GB" sz="3000" b="0" i="0" u="none" strike="noStrike" cap="none" dirty="0" err="1">
                          <a:solidFill>
                            <a:srgbClr val="0033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naktys</a:t>
                      </a:r>
                      <a:r>
                        <a:rPr lang="en-GB" sz="3000" b="0" i="0" u="none" strike="noStrike" cap="none" dirty="0">
                          <a:solidFill>
                            <a:srgbClr val="0033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(48 km)</a:t>
                      </a:r>
                      <a:endParaRPr sz="3000" b="0" i="0" u="none" strike="noStrike" cap="none" dirty="0">
                        <a:solidFill>
                          <a:srgbClr val="0033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BD6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94" name="Google Shape;694;p31"/>
          <p:cNvSpPr txBox="1"/>
          <p:nvPr/>
        </p:nvSpPr>
        <p:spPr>
          <a:xfrm>
            <a:off x="1313219" y="727628"/>
            <a:ext cx="7772400" cy="838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lt2">
                <a:alpha val="73725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Sidabro</a:t>
            </a:r>
            <a:r>
              <a:rPr lang="en-GB" sz="3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36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lygis</a:t>
            </a:r>
            <a:endParaRPr sz="3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5" name="Google Shape;69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66895" y="206062"/>
            <a:ext cx="2624599" cy="99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88983" y="599041"/>
            <a:ext cx="1428750" cy="109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>
    <p:wipe dir="r"/>
  </p:transition>
</p:sld>
</file>

<file path=ppt/theme/theme1.xml><?xml version="1.0" encoding="utf-8"?>
<a:theme xmlns:a="http://schemas.openxmlformats.org/drawingml/2006/main" name="„Office“ 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AF PowerPoint template with panel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7115</TotalTime>
  <Words>532</Words>
  <Application>Microsoft Office PowerPoint</Application>
  <PresentationFormat>Widescreen</PresentationFormat>
  <Paragraphs>112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„Office“ tema</vt:lpstr>
      <vt:lpstr>Office Theme</vt:lpstr>
      <vt:lpstr>IAF PowerPoint template with panel</vt:lpstr>
      <vt:lpstr>1_Office Theme</vt:lpstr>
      <vt:lpstr>PowerPoint Presentation</vt:lpstr>
      <vt:lpstr>PowerPoint Presentation</vt:lpstr>
      <vt:lpstr>DofE pasaulyje</vt:lpstr>
      <vt:lpstr>DofE Lietuvoje</vt:lpstr>
      <vt:lpstr>PowerPoint Presentation</vt:lpstr>
      <vt:lpstr>PowerPoint Presentation</vt:lpstr>
      <vt:lpstr>Trys progresyvūs lygiai asmeninio iššūkio link </vt:lpstr>
      <vt:lpstr>PowerPoint Presentation</vt:lpstr>
      <vt:lpstr>PowerPoint Presentation</vt:lpstr>
      <vt:lpstr>PowerPoint Presentation</vt:lpstr>
      <vt:lpstr>E-ORB užrašinė</vt:lpstr>
      <vt:lpstr>Valandų fiksavimas e-ORB</vt:lpstr>
      <vt:lpstr>Tarptautinis ir nacionalinis pripažinimas  </vt:lpstr>
      <vt:lpstr>Tarptautiniai tyrimai rodo</vt:lpstr>
      <vt:lpstr>Nauda mokytojui ir mokyklai</vt:lpstr>
      <vt:lpstr>Vieta jūsų kontaktams  www.dofe.lt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Inga Naujalė</dc:creator>
  <cp:lastModifiedBy>Viktorija Kalaimaitė</cp:lastModifiedBy>
  <cp:revision>40</cp:revision>
  <dcterms:created xsi:type="dcterms:W3CDTF">2019-09-09T06:18:15Z</dcterms:created>
  <dcterms:modified xsi:type="dcterms:W3CDTF">2024-09-19T17:50:28Z</dcterms:modified>
</cp:coreProperties>
</file>